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9" r:id="rId1"/>
  </p:sldMasterIdLst>
  <p:sldIdLst>
    <p:sldId id="256" r:id="rId2"/>
    <p:sldId id="259" r:id="rId3"/>
    <p:sldId id="257" r:id="rId4"/>
    <p:sldId id="258" r:id="rId5"/>
    <p:sldId id="260" r:id="rId6"/>
    <p:sldId id="261" r:id="rId7"/>
    <p:sldId id="262" r:id="rId8"/>
    <p:sldId id="285" r:id="rId9"/>
    <p:sldId id="264" r:id="rId10"/>
    <p:sldId id="267"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4"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p:restoredLeft sz="15620"/>
    <p:restoredTop sz="94660"/>
  </p:normalViewPr>
  <p:slideViewPr>
    <p:cSldViewPr snapToGrid="0" snapToObjects="1">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A926633-8859-4853-8145-A89F011783D6}" type="doc">
      <dgm:prSet loTypeId="urn:microsoft.com/office/officeart/2005/8/layout/venn1" loCatId="relationship" qsTypeId="urn:microsoft.com/office/officeart/2005/8/quickstyle/simple1" qsCatId="simple" csTypeId="urn:microsoft.com/office/officeart/2005/8/colors/accent1_2" csCatId="accent1" phldr="1"/>
      <dgm:spPr/>
    </dgm:pt>
    <dgm:pt modelId="{10B5F4E3-9E04-4690-B7B4-FA3A84342746}">
      <dgm:prSet phldrT="[Text]" custT="1"/>
      <dgm:spPr/>
      <dgm:t>
        <a:bodyPr/>
        <a:lstStyle/>
        <a:p>
          <a:r>
            <a:rPr lang="en-US" sz="1400" dirty="0"/>
            <a:t>Threat Model</a:t>
          </a:r>
        </a:p>
      </dgm:t>
    </dgm:pt>
    <dgm:pt modelId="{503D9A67-67FB-4CBA-A422-5651E20D41B7}" type="parTrans" cxnId="{8BF26D8F-7008-4DF1-B4AF-BBCCE7352CF4}">
      <dgm:prSet/>
      <dgm:spPr/>
      <dgm:t>
        <a:bodyPr/>
        <a:lstStyle/>
        <a:p>
          <a:endParaRPr lang="en-US"/>
        </a:p>
      </dgm:t>
    </dgm:pt>
    <dgm:pt modelId="{6D8B1C12-10EA-47DF-AAEF-9CD82D292B6B}" type="sibTrans" cxnId="{8BF26D8F-7008-4DF1-B4AF-BBCCE7352CF4}">
      <dgm:prSet/>
      <dgm:spPr/>
      <dgm:t>
        <a:bodyPr/>
        <a:lstStyle/>
        <a:p>
          <a:endParaRPr lang="en-US"/>
        </a:p>
      </dgm:t>
    </dgm:pt>
    <dgm:pt modelId="{69BD0786-FF41-4422-AB34-1C403A790A81}">
      <dgm:prSet phldrT="[Text]" custT="1"/>
      <dgm:spPr/>
      <dgm:t>
        <a:bodyPr/>
        <a:lstStyle/>
        <a:p>
          <a:r>
            <a:rPr lang="en-US" sz="1600" dirty="0"/>
            <a:t>Infrastructure</a:t>
          </a:r>
        </a:p>
      </dgm:t>
    </dgm:pt>
    <dgm:pt modelId="{88BD6054-9293-4054-99F1-43C8F2230FA5}" type="parTrans" cxnId="{30CCE6A4-92C9-4FAA-9A15-D2DA5B2D7EEF}">
      <dgm:prSet/>
      <dgm:spPr/>
      <dgm:t>
        <a:bodyPr/>
        <a:lstStyle/>
        <a:p>
          <a:endParaRPr lang="en-US"/>
        </a:p>
      </dgm:t>
    </dgm:pt>
    <dgm:pt modelId="{EB0C157D-B023-4710-926B-206E53C38D6F}" type="sibTrans" cxnId="{30CCE6A4-92C9-4FAA-9A15-D2DA5B2D7EEF}">
      <dgm:prSet/>
      <dgm:spPr/>
      <dgm:t>
        <a:bodyPr/>
        <a:lstStyle/>
        <a:p>
          <a:endParaRPr lang="en-US"/>
        </a:p>
      </dgm:t>
    </dgm:pt>
    <dgm:pt modelId="{61A478AA-D7BC-4E25-AF3B-0CBDA1242C94}">
      <dgm:prSet phldrT="[Text]" custT="1"/>
      <dgm:spPr/>
      <dgm:t>
        <a:bodyPr/>
        <a:lstStyle/>
        <a:p>
          <a:r>
            <a:rPr lang="en-US" sz="1600" dirty="0"/>
            <a:t>Security Testing</a:t>
          </a:r>
        </a:p>
      </dgm:t>
    </dgm:pt>
    <dgm:pt modelId="{10C886FA-2A86-4F96-96F4-E81CBC005E38}" type="parTrans" cxnId="{129A78FA-600B-4F16-AB92-9FD2A9FFA8E2}">
      <dgm:prSet/>
      <dgm:spPr/>
      <dgm:t>
        <a:bodyPr/>
        <a:lstStyle/>
        <a:p>
          <a:endParaRPr lang="en-US"/>
        </a:p>
      </dgm:t>
    </dgm:pt>
    <dgm:pt modelId="{558F77F6-765E-4E05-882D-7F2EBA67BC96}" type="sibTrans" cxnId="{129A78FA-600B-4F16-AB92-9FD2A9FFA8E2}">
      <dgm:prSet/>
      <dgm:spPr/>
      <dgm:t>
        <a:bodyPr/>
        <a:lstStyle/>
        <a:p>
          <a:endParaRPr lang="en-US"/>
        </a:p>
      </dgm:t>
    </dgm:pt>
    <dgm:pt modelId="{9327034C-128D-4311-9749-5D1E2FB3810B}" type="pres">
      <dgm:prSet presAssocID="{EA926633-8859-4853-8145-A89F011783D6}" presName="compositeShape" presStyleCnt="0">
        <dgm:presLayoutVars>
          <dgm:chMax val="7"/>
          <dgm:dir/>
          <dgm:resizeHandles val="exact"/>
        </dgm:presLayoutVars>
      </dgm:prSet>
      <dgm:spPr/>
    </dgm:pt>
    <dgm:pt modelId="{47DA48F6-2A73-4B8C-8C31-DE0AD8F36714}" type="pres">
      <dgm:prSet presAssocID="{10B5F4E3-9E04-4690-B7B4-FA3A84342746}" presName="circ1" presStyleLbl="vennNode1" presStyleIdx="0" presStyleCnt="3" custLinFactNeighborX="-25034" custLinFactNeighborY="3808"/>
      <dgm:spPr/>
    </dgm:pt>
    <dgm:pt modelId="{5F42F937-8BD0-48D5-A6AC-B9E078DA77F9}" type="pres">
      <dgm:prSet presAssocID="{10B5F4E3-9E04-4690-B7B4-FA3A84342746}" presName="circ1Tx" presStyleLbl="revTx" presStyleIdx="0" presStyleCnt="0">
        <dgm:presLayoutVars>
          <dgm:chMax val="0"/>
          <dgm:chPref val="0"/>
          <dgm:bulletEnabled val="1"/>
        </dgm:presLayoutVars>
      </dgm:prSet>
      <dgm:spPr/>
    </dgm:pt>
    <dgm:pt modelId="{7DA909B0-C2DB-4B76-BB31-15A4D780550A}" type="pres">
      <dgm:prSet presAssocID="{69BD0786-FF41-4422-AB34-1C403A790A81}" presName="circ2" presStyleLbl="vennNode1" presStyleIdx="1" presStyleCnt="3" custLinFactNeighborX="-25576" custLinFactNeighborY="-12910"/>
      <dgm:spPr/>
    </dgm:pt>
    <dgm:pt modelId="{DE2B007F-DCEE-4C2C-8AAD-DCCF947554F7}" type="pres">
      <dgm:prSet presAssocID="{69BD0786-FF41-4422-AB34-1C403A790A81}" presName="circ2Tx" presStyleLbl="revTx" presStyleIdx="0" presStyleCnt="0">
        <dgm:presLayoutVars>
          <dgm:chMax val="0"/>
          <dgm:chPref val="0"/>
          <dgm:bulletEnabled val="1"/>
        </dgm:presLayoutVars>
      </dgm:prSet>
      <dgm:spPr/>
    </dgm:pt>
    <dgm:pt modelId="{B5288433-6D10-4863-9399-5450D7249F6F}" type="pres">
      <dgm:prSet presAssocID="{61A478AA-D7BC-4E25-AF3B-0CBDA1242C94}" presName="circ3" presStyleLbl="vennNode1" presStyleIdx="2" presStyleCnt="3" custLinFactNeighborX="-30523" custLinFactNeighborY="-11706"/>
      <dgm:spPr/>
    </dgm:pt>
    <dgm:pt modelId="{44560567-42AE-497D-9B5D-B02663C66664}" type="pres">
      <dgm:prSet presAssocID="{61A478AA-D7BC-4E25-AF3B-0CBDA1242C94}" presName="circ3Tx" presStyleLbl="revTx" presStyleIdx="0" presStyleCnt="0">
        <dgm:presLayoutVars>
          <dgm:chMax val="0"/>
          <dgm:chPref val="0"/>
          <dgm:bulletEnabled val="1"/>
        </dgm:presLayoutVars>
      </dgm:prSet>
      <dgm:spPr/>
    </dgm:pt>
  </dgm:ptLst>
  <dgm:cxnLst>
    <dgm:cxn modelId="{3D287D3B-F6DB-4D3D-B93B-CCF50F4C5B24}" type="presOf" srcId="{10B5F4E3-9E04-4690-B7B4-FA3A84342746}" destId="{47DA48F6-2A73-4B8C-8C31-DE0AD8F36714}" srcOrd="0" destOrd="0" presId="urn:microsoft.com/office/officeart/2005/8/layout/venn1"/>
    <dgm:cxn modelId="{129A78FA-600B-4F16-AB92-9FD2A9FFA8E2}" srcId="{EA926633-8859-4853-8145-A89F011783D6}" destId="{61A478AA-D7BC-4E25-AF3B-0CBDA1242C94}" srcOrd="2" destOrd="0" parTransId="{10C886FA-2A86-4F96-96F4-E81CBC005E38}" sibTransId="{558F77F6-765E-4E05-882D-7F2EBA67BC96}"/>
    <dgm:cxn modelId="{F1E4A7D2-DF97-4221-BE25-D3DB8B23BFF2}" type="presOf" srcId="{69BD0786-FF41-4422-AB34-1C403A790A81}" destId="{DE2B007F-DCEE-4C2C-8AAD-DCCF947554F7}" srcOrd="1" destOrd="0" presId="urn:microsoft.com/office/officeart/2005/8/layout/venn1"/>
    <dgm:cxn modelId="{519ED880-5725-4709-A033-9F2EF633AE73}" type="presOf" srcId="{69BD0786-FF41-4422-AB34-1C403A790A81}" destId="{7DA909B0-C2DB-4B76-BB31-15A4D780550A}" srcOrd="0" destOrd="0" presId="urn:microsoft.com/office/officeart/2005/8/layout/venn1"/>
    <dgm:cxn modelId="{87C626CC-0743-4192-83DC-52D0D4EF529A}" type="presOf" srcId="{10B5F4E3-9E04-4690-B7B4-FA3A84342746}" destId="{5F42F937-8BD0-48D5-A6AC-B9E078DA77F9}" srcOrd="1" destOrd="0" presId="urn:microsoft.com/office/officeart/2005/8/layout/venn1"/>
    <dgm:cxn modelId="{21677DDB-9794-413A-AC18-3A066EB447B3}" type="presOf" srcId="{61A478AA-D7BC-4E25-AF3B-0CBDA1242C94}" destId="{44560567-42AE-497D-9B5D-B02663C66664}" srcOrd="1" destOrd="0" presId="urn:microsoft.com/office/officeart/2005/8/layout/venn1"/>
    <dgm:cxn modelId="{8BF26D8F-7008-4DF1-B4AF-BBCCE7352CF4}" srcId="{EA926633-8859-4853-8145-A89F011783D6}" destId="{10B5F4E3-9E04-4690-B7B4-FA3A84342746}" srcOrd="0" destOrd="0" parTransId="{503D9A67-67FB-4CBA-A422-5651E20D41B7}" sibTransId="{6D8B1C12-10EA-47DF-AAEF-9CD82D292B6B}"/>
    <dgm:cxn modelId="{5128C0C1-E693-472C-87DE-EA4A6F1F8FF0}" type="presOf" srcId="{61A478AA-D7BC-4E25-AF3B-0CBDA1242C94}" destId="{B5288433-6D10-4863-9399-5450D7249F6F}" srcOrd="0" destOrd="0" presId="urn:microsoft.com/office/officeart/2005/8/layout/venn1"/>
    <dgm:cxn modelId="{30CCE6A4-92C9-4FAA-9A15-D2DA5B2D7EEF}" srcId="{EA926633-8859-4853-8145-A89F011783D6}" destId="{69BD0786-FF41-4422-AB34-1C403A790A81}" srcOrd="1" destOrd="0" parTransId="{88BD6054-9293-4054-99F1-43C8F2230FA5}" sibTransId="{EB0C157D-B023-4710-926B-206E53C38D6F}"/>
    <dgm:cxn modelId="{E9865B64-A8F0-41AF-A624-6A1CC4F7A027}" type="presOf" srcId="{EA926633-8859-4853-8145-A89F011783D6}" destId="{9327034C-128D-4311-9749-5D1E2FB3810B}" srcOrd="0" destOrd="0" presId="urn:microsoft.com/office/officeart/2005/8/layout/venn1"/>
    <dgm:cxn modelId="{73C3279A-76EA-4FA1-AC3C-10655E090327}" type="presParOf" srcId="{9327034C-128D-4311-9749-5D1E2FB3810B}" destId="{47DA48F6-2A73-4B8C-8C31-DE0AD8F36714}" srcOrd="0" destOrd="0" presId="urn:microsoft.com/office/officeart/2005/8/layout/venn1"/>
    <dgm:cxn modelId="{B430753D-908C-44ED-838E-E461834C505D}" type="presParOf" srcId="{9327034C-128D-4311-9749-5D1E2FB3810B}" destId="{5F42F937-8BD0-48D5-A6AC-B9E078DA77F9}" srcOrd="1" destOrd="0" presId="urn:microsoft.com/office/officeart/2005/8/layout/venn1"/>
    <dgm:cxn modelId="{3BB5879D-FE14-4CEC-8B34-ACE2D6222CD0}" type="presParOf" srcId="{9327034C-128D-4311-9749-5D1E2FB3810B}" destId="{7DA909B0-C2DB-4B76-BB31-15A4D780550A}" srcOrd="2" destOrd="0" presId="urn:microsoft.com/office/officeart/2005/8/layout/venn1"/>
    <dgm:cxn modelId="{5D87F583-F603-42D0-8591-1BF0C4631526}" type="presParOf" srcId="{9327034C-128D-4311-9749-5D1E2FB3810B}" destId="{DE2B007F-DCEE-4C2C-8AAD-DCCF947554F7}" srcOrd="3" destOrd="0" presId="urn:microsoft.com/office/officeart/2005/8/layout/venn1"/>
    <dgm:cxn modelId="{82D707E8-5976-4294-ACBB-AC04D2A6BA53}" type="presParOf" srcId="{9327034C-128D-4311-9749-5D1E2FB3810B}" destId="{B5288433-6D10-4863-9399-5450D7249F6F}" srcOrd="4" destOrd="0" presId="urn:microsoft.com/office/officeart/2005/8/layout/venn1"/>
    <dgm:cxn modelId="{95073729-399F-4281-AED7-68BB44EE631D}" type="presParOf" srcId="{9327034C-128D-4311-9749-5D1E2FB3810B}" destId="{44560567-42AE-497D-9B5D-B02663C66664}"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DA48F6-2A73-4B8C-8C31-DE0AD8F36714}">
      <dsp:nvSpPr>
        <dsp:cNvPr id="0" name=""/>
        <dsp:cNvSpPr/>
      </dsp:nvSpPr>
      <dsp:spPr>
        <a:xfrm>
          <a:off x="2011349" y="139726"/>
          <a:ext cx="2371725" cy="2371725"/>
        </a:xfrm>
        <a:prstGeom prst="ellipse">
          <a:avLst/>
        </a:prstGeom>
        <a:solidFill>
          <a:schemeClr val="accent1">
            <a:alpha val="50000"/>
            <a:hueOff val="0"/>
            <a:satOff val="0"/>
            <a:lumOff val="0"/>
            <a:alphaOff val="0"/>
          </a:schemeClr>
        </a:solidFill>
        <a:ln w="317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r>
            <a:rPr lang="en-US" sz="1400" kern="1200" dirty="0"/>
            <a:t>Threat Model</a:t>
          </a:r>
        </a:p>
      </dsp:txBody>
      <dsp:txXfrm>
        <a:off x="2327579" y="554778"/>
        <a:ext cx="1739265" cy="1067276"/>
      </dsp:txXfrm>
    </dsp:sp>
    <dsp:sp modelId="{7DA909B0-C2DB-4B76-BB31-15A4D780550A}">
      <dsp:nvSpPr>
        <dsp:cNvPr id="0" name=""/>
        <dsp:cNvSpPr/>
      </dsp:nvSpPr>
      <dsp:spPr>
        <a:xfrm>
          <a:off x="2854292" y="1225549"/>
          <a:ext cx="2371725" cy="2371725"/>
        </a:xfrm>
        <a:prstGeom prst="ellipse">
          <a:avLst/>
        </a:prstGeom>
        <a:solidFill>
          <a:schemeClr val="accent1">
            <a:alpha val="50000"/>
            <a:hueOff val="0"/>
            <a:satOff val="0"/>
            <a:lumOff val="0"/>
            <a:alphaOff val="0"/>
          </a:schemeClr>
        </a:solidFill>
        <a:ln w="317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US" sz="1600" kern="1200" dirty="0"/>
            <a:t>Infrastructure</a:t>
          </a:r>
        </a:p>
      </dsp:txBody>
      <dsp:txXfrm>
        <a:off x="3579645" y="1838244"/>
        <a:ext cx="1423035" cy="1304448"/>
      </dsp:txXfrm>
    </dsp:sp>
    <dsp:sp modelId="{B5288433-6D10-4863-9399-5450D7249F6F}">
      <dsp:nvSpPr>
        <dsp:cNvPr id="0" name=""/>
        <dsp:cNvSpPr/>
      </dsp:nvSpPr>
      <dsp:spPr>
        <a:xfrm>
          <a:off x="1025368" y="1254104"/>
          <a:ext cx="2371725" cy="2371725"/>
        </a:xfrm>
        <a:prstGeom prst="ellipse">
          <a:avLst/>
        </a:prstGeom>
        <a:solidFill>
          <a:schemeClr val="accent1">
            <a:alpha val="50000"/>
            <a:hueOff val="0"/>
            <a:satOff val="0"/>
            <a:lumOff val="0"/>
            <a:alphaOff val="0"/>
          </a:schemeClr>
        </a:solidFill>
        <a:ln w="317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en-US" sz="1600" kern="1200" dirty="0"/>
            <a:t>Security Testing</a:t>
          </a:r>
        </a:p>
      </dsp:txBody>
      <dsp:txXfrm>
        <a:off x="1248705" y="1866800"/>
        <a:ext cx="1423035" cy="1304448"/>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20738" y="4155141"/>
            <a:ext cx="7542212" cy="1013012"/>
          </a:xfrm>
        </p:spPr>
        <p:txBody>
          <a:bodyPr anchor="b" anchorCtr="0">
            <a:noAutofit/>
          </a:bodyPr>
          <a:lstStyle/>
          <a:p>
            <a:r>
              <a:rPr lang="en-US"/>
              <a:t>Click to edit Master title style</a:t>
            </a:r>
            <a:endParaRPr/>
          </a:p>
        </p:txBody>
      </p:sp>
      <p:sp>
        <p:nvSpPr>
          <p:cNvPr id="3" name="Subtitle 2"/>
          <p:cNvSpPr>
            <a:spLocks noGrp="1"/>
          </p:cNvSpPr>
          <p:nvPr>
            <p:ph type="subTitle" idx="1"/>
          </p:nvPr>
        </p:nvSpPr>
        <p:spPr>
          <a:xfrm>
            <a:off x="820738" y="5230906"/>
            <a:ext cx="7542212" cy="1030942"/>
          </a:xfrm>
        </p:spPr>
        <p:txBody>
          <a:bodyPr/>
          <a:lstStyle>
            <a:lvl1pPr marL="0" indent="0" algn="ctr">
              <a:spcBef>
                <a:spcPct val="300"/>
              </a:spcBef>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4" name="Date Placeholder 3"/>
          <p:cNvSpPr>
            <a:spLocks noGrp="1"/>
          </p:cNvSpPr>
          <p:nvPr>
            <p:ph type="dt" sz="half" idx="10"/>
          </p:nvPr>
        </p:nvSpPr>
        <p:spPr/>
        <p:txBody>
          <a:bodyPr/>
          <a:lstStyle/>
          <a:p>
            <a:fld id="{3118A917-43B5-054D-AC00-3109D9E1D519}" type="datetimeFigureOut">
              <a:rPr lang="en-US" smtClean="0"/>
              <a:t>11/18/2016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FE3989-0BC0-6C42-94AC-1BF51B62C5E1}" type="slidenum">
              <a:rPr lang="en-US" smtClean="0"/>
              <a:t>‹#›</a:t>
            </a:fld>
            <a:endParaRPr lang="en-US"/>
          </a:p>
        </p:txBody>
      </p:sp>
      <p:pic>
        <p:nvPicPr>
          <p:cNvPr id="7" name="Picture 6" descr="MoleculeTracer.png"/>
          <p:cNvPicPr>
            <a:picLocks noChangeAspect="1"/>
          </p:cNvPicPr>
          <p:nvPr/>
        </p:nvPicPr>
        <p:blipFill>
          <a:blip r:embed="rId2"/>
          <a:stretch>
            <a:fillRect/>
          </a:stretch>
        </p:blipFill>
        <p:spPr>
          <a:xfrm>
            <a:off x="1674019" y="224679"/>
            <a:ext cx="5795963" cy="394337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777240" y="3962399"/>
            <a:ext cx="7585710" cy="672353"/>
          </a:xfrm>
        </p:spPr>
        <p:txBody>
          <a:bodyPr anchor="b">
            <a:normAutofit/>
          </a:bodyPr>
          <a:lstStyle>
            <a:lvl1pPr algn="ctr">
              <a:defRPr sz="3600" b="1" kern="1200">
                <a:solidFill>
                  <a:schemeClr val="tx1"/>
                </a:solidFill>
                <a:effectLst>
                  <a:outerShdw blurRad="101600" dist="63500" dir="2700000" algn="tl" rotWithShape="0">
                    <a:prstClr val="black">
                      <a:alpha val="75000"/>
                    </a:prstClr>
                  </a:outerShdw>
                </a:effectLst>
                <a:latin typeface="+mj-lt"/>
                <a:ea typeface="+mj-ea"/>
                <a:cs typeface="+mj-cs"/>
              </a:defRPr>
            </a:lvl1pPr>
          </a:lstStyle>
          <a:p>
            <a:r>
              <a:rPr lang="en-US"/>
              <a:t>Click to edit Master title style</a:t>
            </a:r>
            <a:endParaRPr/>
          </a:p>
        </p:txBody>
      </p:sp>
      <p:sp>
        <p:nvSpPr>
          <p:cNvPr id="3" name="Picture Placeholder 2"/>
          <p:cNvSpPr>
            <a:spLocks noGrp="1"/>
          </p:cNvSpPr>
          <p:nvPr>
            <p:ph type="pic" idx="1"/>
          </p:nvPr>
        </p:nvSpPr>
        <p:spPr>
          <a:xfrm>
            <a:off x="3101957" y="457200"/>
            <a:ext cx="2940087" cy="2940087"/>
          </a:xfrm>
          <a:prstGeom prst="ellipse">
            <a:avLst/>
          </a:prstGeom>
          <a:solidFill>
            <a:schemeClr val="tx1">
              <a:lumMod val="75000"/>
            </a:schemeClr>
          </a:solidFill>
          <a:ln w="63500">
            <a:solidFill>
              <a:schemeClr val="tx1"/>
            </a:solidFill>
          </a:ln>
          <a:effectLst>
            <a:outerShdw blurRad="254000" dist="152400" dir="5400000" sx="90000" sy="-19000" rotWithShape="0">
              <a:prstClr val="black">
                <a:alpha val="20000"/>
              </a:prstClr>
            </a:outerShdw>
          </a:effectLst>
        </p:spPr>
        <p:txBody>
          <a:bodyPr vert="horz" lIns="91440" tIns="45720" rIns="91440" bIns="45720" rtlCol="0">
            <a:normAutofit/>
          </a:bodyPr>
          <a:lstStyle>
            <a:lvl1pPr marL="0" indent="0" algn="l" defTabSz="914400" rtl="0" eaLnBrk="1" latinLnBrk="0" hangingPunct="1">
              <a:spcBef>
                <a:spcPts val="2000"/>
              </a:spcBef>
              <a:buFontTx/>
              <a:buNone/>
              <a:defRPr sz="2400" b="1" kern="1200">
                <a:solidFill>
                  <a:schemeClr val="tx1"/>
                </a:solidFill>
                <a:effectLst>
                  <a:outerShdw blurRad="101600" dist="63500" dir="2700000" algn="tl" rotWithShape="0">
                    <a:prstClr val="black">
                      <a:alpha val="75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a:p>
        </p:txBody>
      </p:sp>
      <p:sp>
        <p:nvSpPr>
          <p:cNvPr id="4" name="Text Placeholder 3"/>
          <p:cNvSpPr>
            <a:spLocks noGrp="1"/>
          </p:cNvSpPr>
          <p:nvPr>
            <p:ph type="body" sz="half" idx="2"/>
          </p:nvPr>
        </p:nvSpPr>
        <p:spPr>
          <a:xfrm>
            <a:off x="777240" y="4639235"/>
            <a:ext cx="7585710" cy="1371600"/>
          </a:xfrm>
        </p:spPr>
        <p:txBody>
          <a:bodyPr vert="horz" lIns="91440" tIns="45720" rIns="91440" bIns="45720" rtlCol="0">
            <a:normAutofit/>
          </a:bodyPr>
          <a:lstStyle>
            <a:lvl1pPr marL="0" indent="0" algn="ctr">
              <a:spcBef>
                <a:spcPts val="0"/>
              </a:spcBef>
              <a:buNone/>
              <a:defRPr sz="2000" b="1" kern="1200">
                <a:solidFill>
                  <a:schemeClr val="tx1"/>
                </a:solidFill>
                <a:effectLst>
                  <a:outerShdw blurRad="101600" dist="63500" dir="2700000" algn="tl" rotWithShape="0">
                    <a:prstClr val="black">
                      <a:alpha val="75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2000"/>
              </a:spcBef>
              <a:buFontTx/>
              <a:buNone/>
            </a:pPr>
            <a:r>
              <a:rPr lang="en-US"/>
              <a:t>Click to edit Master text styles</a:t>
            </a:r>
          </a:p>
        </p:txBody>
      </p:sp>
      <p:sp>
        <p:nvSpPr>
          <p:cNvPr id="5" name="Date Placeholder 4"/>
          <p:cNvSpPr>
            <a:spLocks noGrp="1"/>
          </p:cNvSpPr>
          <p:nvPr>
            <p:ph type="dt" sz="half" idx="10"/>
          </p:nvPr>
        </p:nvSpPr>
        <p:spPr/>
        <p:txBody>
          <a:bodyPr/>
          <a:lstStyle/>
          <a:p>
            <a:fld id="{3118A917-43B5-054D-AC00-3109D9E1D519}" type="datetimeFigureOut">
              <a:rPr lang="en-US" smtClean="0"/>
              <a:t>11/18/2016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2AA694-00EB-4F4B-AABB-6F50FB17891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3118A917-43B5-054D-AC00-3109D9E1D519}" type="datetimeFigureOut">
              <a:rPr lang="en-US" smtClean="0"/>
              <a:t>11/18/2016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FE3989-0BC0-6C42-94AC-1BF51B62C5E1}"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19365" y="416859"/>
            <a:ext cx="1940859" cy="5607424"/>
          </a:xfrm>
        </p:spPr>
        <p:txBody>
          <a:bodyPr vert="eaVert" anchor="ctr" anchorCtr="0"/>
          <a:lstStyle/>
          <a:p>
            <a:r>
              <a:rPr lang="en-US"/>
              <a:t>Click to edit Master title style</a:t>
            </a:r>
            <a:endParaRPr/>
          </a:p>
        </p:txBody>
      </p:sp>
      <p:sp>
        <p:nvSpPr>
          <p:cNvPr id="3" name="Vertical Text Placeholder 2"/>
          <p:cNvSpPr>
            <a:spLocks noGrp="1"/>
          </p:cNvSpPr>
          <p:nvPr>
            <p:ph type="body" orient="vert" idx="1"/>
          </p:nvPr>
        </p:nvSpPr>
        <p:spPr>
          <a:xfrm>
            <a:off x="820737" y="414015"/>
            <a:ext cx="6144839" cy="5610268"/>
          </a:xfrm>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3118A917-43B5-054D-AC00-3109D9E1D519}" type="datetimeFigureOut">
              <a:rPr lang="en-US" smtClean="0"/>
              <a:t>11/18/2016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FE3989-0BC0-6C42-94AC-1BF51B62C5E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3118A917-43B5-054D-AC00-3109D9E1D519}" type="datetimeFigureOut">
              <a:rPr lang="en-US" smtClean="0"/>
              <a:t>11/18/2016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FE3989-0BC0-6C42-94AC-1BF51B62C5E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20737" y="1219013"/>
            <a:ext cx="7542213" cy="1958975"/>
          </a:xfrm>
        </p:spPr>
        <p:txBody>
          <a:bodyPr vert="horz" lIns="91440" tIns="45720" rIns="91440" bIns="45720" rtlCol="0" anchor="b" anchorCtr="0">
            <a:noAutofit/>
          </a:bodyPr>
          <a:lstStyle>
            <a:lvl1pPr algn="ctr" defTabSz="914400" rtl="0" eaLnBrk="1" latinLnBrk="0" hangingPunct="1">
              <a:spcBef>
                <a:spcPct val="0"/>
              </a:spcBef>
              <a:buNone/>
              <a:defRPr sz="5200" b="1" kern="1200">
                <a:solidFill>
                  <a:schemeClr val="tx1"/>
                </a:solidFill>
                <a:effectLst>
                  <a:outerShdw blurRad="101600" dist="63500" dir="2700000" algn="tl" rotWithShape="0">
                    <a:prstClr val="black">
                      <a:alpha val="75000"/>
                    </a:prstClr>
                  </a:outerShdw>
                </a:effectLst>
                <a:latin typeface="+mj-lt"/>
                <a:ea typeface="+mj-ea"/>
                <a:cs typeface="+mj-cs"/>
              </a:defRPr>
            </a:lvl1pPr>
          </a:lstStyle>
          <a:p>
            <a:r>
              <a:rPr lang="en-US"/>
              <a:t>Click to edit Master title style</a:t>
            </a:r>
            <a:endParaRPr/>
          </a:p>
        </p:txBody>
      </p:sp>
      <p:sp>
        <p:nvSpPr>
          <p:cNvPr id="3" name="Text Placeholder 2"/>
          <p:cNvSpPr>
            <a:spLocks noGrp="1"/>
          </p:cNvSpPr>
          <p:nvPr>
            <p:ph type="body" idx="1"/>
          </p:nvPr>
        </p:nvSpPr>
        <p:spPr>
          <a:xfrm>
            <a:off x="820737" y="3224213"/>
            <a:ext cx="7542213" cy="1500187"/>
          </a:xfrm>
        </p:spPr>
        <p:txBody>
          <a:bodyPr vert="horz" lIns="91440" tIns="45720" rIns="91440" bIns="45720" rtlCol="0">
            <a:normAutofit/>
          </a:bodyPr>
          <a:lstStyle>
            <a:lvl1pPr marL="0" indent="0" algn="ctr" defTabSz="914400" rtl="0" eaLnBrk="1" latinLnBrk="0" hangingPunct="1">
              <a:spcBef>
                <a:spcPts val="300"/>
              </a:spcBef>
              <a:buFontTx/>
              <a:buNone/>
              <a:defRPr sz="2400" b="1" kern="1200">
                <a:solidFill>
                  <a:schemeClr val="tx1">
                    <a:tint val="75000"/>
                  </a:schemeClr>
                </a:solidFill>
                <a:effectLst>
                  <a:outerShdw blurRad="101600" dist="63500" dir="2700000" algn="tl" rotWithShape="0">
                    <a:prstClr val="black">
                      <a:alpha val="75000"/>
                    </a:prstClr>
                  </a:outerShdw>
                </a:effectLst>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18A917-43B5-054D-AC00-3109D9E1D519}" type="datetimeFigureOut">
              <a:rPr lang="en-US" smtClean="0"/>
              <a:t>11/18/2016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FE3989-0BC0-6C42-94AC-1BF51B62C5E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79462" y="107577"/>
            <a:ext cx="7581901" cy="1653988"/>
          </a:xfrm>
        </p:spPr>
        <p:txBody>
          <a:bodyPr/>
          <a:lstStyle/>
          <a:p>
            <a:r>
              <a:rPr lang="en-US"/>
              <a:t>Click to edit Master title style</a:t>
            </a:r>
            <a:endParaRPr/>
          </a:p>
        </p:txBody>
      </p:sp>
      <p:sp>
        <p:nvSpPr>
          <p:cNvPr id="3" name="Content Placeholder 2"/>
          <p:cNvSpPr>
            <a:spLocks noGrp="1"/>
          </p:cNvSpPr>
          <p:nvPr>
            <p:ph sz="half" idx="1"/>
          </p:nvPr>
        </p:nvSpPr>
        <p:spPr>
          <a:xfrm>
            <a:off x="779462" y="1892301"/>
            <a:ext cx="3657600" cy="3975100"/>
          </a:xfrm>
        </p:spPr>
        <p:txBody>
          <a:bodyPr>
            <a:normAutofit/>
          </a:bodyPr>
          <a:lstStyle>
            <a:lvl1pPr>
              <a:defRPr sz="2000"/>
            </a:lvl1pPr>
            <a:lvl2pPr>
              <a:defRPr sz="1800"/>
            </a:lvl2pPr>
            <a:lvl3pPr>
              <a:defRPr sz="1800"/>
            </a:lvl3pPr>
            <a:lvl4pPr>
              <a:defRPr sz="1800"/>
            </a:lvl4pPr>
            <a:lvl5pPr>
              <a:defRPr sz="1800"/>
            </a:lvl5pPr>
            <a:lvl6pPr marL="2173288" indent="-344488">
              <a:defRPr sz="1800"/>
            </a:lvl6pPr>
            <a:lvl7pPr marL="2173288" indent="-344488">
              <a:defRPr sz="1800"/>
            </a:lvl7pPr>
            <a:lvl8pPr marL="2173288" indent="-344488">
              <a:defRPr sz="1800"/>
            </a:lvl8pPr>
            <a:lvl9pPr marL="2173288" indent="-344488">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Content Placeholder 3"/>
          <p:cNvSpPr>
            <a:spLocks noGrp="1"/>
          </p:cNvSpPr>
          <p:nvPr>
            <p:ph sz="half" idx="2"/>
          </p:nvPr>
        </p:nvSpPr>
        <p:spPr>
          <a:xfrm>
            <a:off x="4703763" y="1892301"/>
            <a:ext cx="3657600" cy="3975100"/>
          </a:xfrm>
        </p:spPr>
        <p:txBody>
          <a:bodyPr>
            <a:normAutofit/>
          </a:bodyPr>
          <a:lstStyle>
            <a:lvl1pPr>
              <a:defRPr sz="2000"/>
            </a:lvl1pPr>
            <a:lvl2pPr>
              <a:defRPr sz="1800"/>
            </a:lvl2pPr>
            <a:lvl3pPr>
              <a:defRPr sz="1800"/>
            </a:lvl3pPr>
            <a:lvl4pPr>
              <a:defRPr sz="1800"/>
            </a:lvl4pPr>
            <a:lvl5pPr>
              <a:defRPr sz="1800"/>
            </a:lvl5pPr>
            <a:lvl6pPr marL="2173288" indent="-344488">
              <a:defRPr sz="1800"/>
            </a:lvl6pPr>
            <a:lvl7pPr marL="2173288" indent="-344488">
              <a:defRPr sz="1800"/>
            </a:lvl7pPr>
            <a:lvl8pPr marL="2173288" indent="-344488">
              <a:defRPr sz="1800"/>
            </a:lvl8pPr>
            <a:lvl9pPr marL="2173288" indent="-344488">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Date Placeholder 4"/>
          <p:cNvSpPr>
            <a:spLocks noGrp="1"/>
          </p:cNvSpPr>
          <p:nvPr>
            <p:ph type="dt" sz="half" idx="10"/>
          </p:nvPr>
        </p:nvSpPr>
        <p:spPr/>
        <p:txBody>
          <a:bodyPr/>
          <a:lstStyle/>
          <a:p>
            <a:fld id="{3118A917-43B5-054D-AC00-3109D9E1D519}" type="datetimeFigureOut">
              <a:rPr lang="en-US" smtClean="0"/>
              <a:t>11/18/2016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FE3989-0BC0-6C42-94AC-1BF51B62C5E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79462" y="107577"/>
            <a:ext cx="7581901" cy="1653988"/>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779462" y="1761565"/>
            <a:ext cx="3657600" cy="515469"/>
          </a:xfrm>
        </p:spPr>
        <p:txBody>
          <a:bodyPr anchor="b">
            <a:normAutofit/>
          </a:bodyPr>
          <a:lstStyle>
            <a:lvl1pPr marL="0" indent="0" algn="ctr">
              <a:spcBef>
                <a:spcPct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79462" y="2393575"/>
            <a:ext cx="3657600" cy="3473823"/>
          </a:xfrm>
        </p:spPr>
        <p:txBody>
          <a:bodyPr>
            <a:normAutofit/>
          </a:bodyPr>
          <a:lstStyle>
            <a:lvl1pPr>
              <a:defRPr sz="2000"/>
            </a:lvl1pPr>
            <a:lvl2pPr>
              <a:defRPr sz="1800"/>
            </a:lvl2pPr>
            <a:lvl3pPr>
              <a:defRPr sz="1800"/>
            </a:lvl3pPr>
            <a:lvl4pPr>
              <a:defRPr sz="1800"/>
            </a:lvl4pPr>
            <a:lvl5pPr>
              <a:defRPr sz="1800"/>
            </a:lvl5pPr>
            <a:lvl6pPr marL="2173288" indent="-344488">
              <a:defRPr sz="1600"/>
            </a:lvl6pPr>
            <a:lvl7pPr marL="2173288" indent="-344488">
              <a:defRPr sz="1600"/>
            </a:lvl7pPr>
            <a:lvl8pPr marL="2173288" indent="-344488">
              <a:defRPr sz="1600"/>
            </a:lvl8pPr>
            <a:lvl9pPr marL="2173288" indent="-344488">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Text Placeholder 4"/>
          <p:cNvSpPr>
            <a:spLocks noGrp="1"/>
          </p:cNvSpPr>
          <p:nvPr>
            <p:ph type="body" sz="quarter" idx="3"/>
          </p:nvPr>
        </p:nvSpPr>
        <p:spPr>
          <a:xfrm>
            <a:off x="4703763" y="1761565"/>
            <a:ext cx="3657600" cy="515469"/>
          </a:xfrm>
        </p:spPr>
        <p:txBody>
          <a:bodyPr anchor="b">
            <a:normAutofit/>
          </a:bodyPr>
          <a:lstStyle>
            <a:lvl1pPr marL="0" indent="0" algn="ctr">
              <a:spcBef>
                <a:spcPct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03763" y="2393575"/>
            <a:ext cx="3657600" cy="3473823"/>
          </a:xfrm>
        </p:spPr>
        <p:txBody>
          <a:bodyPr>
            <a:normAutofit/>
          </a:bodyPr>
          <a:lstStyle>
            <a:lvl1pPr>
              <a:defRPr sz="2000"/>
            </a:lvl1pPr>
            <a:lvl2pPr>
              <a:defRPr sz="1800"/>
            </a:lvl2pPr>
            <a:lvl3pPr>
              <a:defRPr sz="1800"/>
            </a:lvl3pPr>
            <a:lvl4pPr>
              <a:defRPr sz="1800"/>
            </a:lvl4pPr>
            <a:lvl5pPr>
              <a:defRPr sz="1800"/>
            </a:lvl5pPr>
            <a:lvl6pPr marL="2173288" indent="-344488">
              <a:defRPr sz="1600"/>
            </a:lvl6pPr>
            <a:lvl7pPr marL="2173288" indent="-344488">
              <a:defRPr sz="1600"/>
            </a:lvl7pPr>
            <a:lvl8pPr marL="2173288" indent="-344488">
              <a:defRPr sz="1600"/>
            </a:lvl8pPr>
            <a:lvl9pPr marL="2173288" indent="-344488">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7" name="Date Placeholder 6"/>
          <p:cNvSpPr>
            <a:spLocks noGrp="1"/>
          </p:cNvSpPr>
          <p:nvPr>
            <p:ph type="dt" sz="half" idx="10"/>
          </p:nvPr>
        </p:nvSpPr>
        <p:spPr/>
        <p:txBody>
          <a:bodyPr/>
          <a:lstStyle/>
          <a:p>
            <a:fld id="{3118A917-43B5-054D-AC00-3109D9E1D519}" type="datetimeFigureOut">
              <a:rPr lang="en-US" smtClean="0"/>
              <a:t>11/18/2016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5FE3989-0BC0-6C42-94AC-1BF51B62C5E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3118A917-43B5-054D-AC00-3109D9E1D519}" type="datetimeFigureOut">
              <a:rPr lang="en-US" smtClean="0"/>
              <a:t>11/18/2016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5FE3989-0BC0-6C42-94AC-1BF51B62C5E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18A917-43B5-054D-AC00-3109D9E1D519}" type="datetimeFigureOut">
              <a:rPr lang="en-US" smtClean="0"/>
              <a:t>11/18/2016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5FE3989-0BC0-6C42-94AC-1BF51B62C5E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9929" y="457201"/>
            <a:ext cx="3566160" cy="1371600"/>
          </a:xfrm>
        </p:spPr>
        <p:txBody>
          <a:bodyPr anchor="b">
            <a:normAutofit/>
          </a:bodyPr>
          <a:lstStyle>
            <a:lvl1pPr algn="ctr">
              <a:defRPr sz="3600" b="1"/>
            </a:lvl1pPr>
          </a:lstStyle>
          <a:p>
            <a:r>
              <a:rPr lang="en-US"/>
              <a:t>Click to edit Master title style</a:t>
            </a:r>
            <a:endParaRPr/>
          </a:p>
        </p:txBody>
      </p:sp>
      <p:sp>
        <p:nvSpPr>
          <p:cNvPr id="3" name="Content Placeholder 2"/>
          <p:cNvSpPr>
            <a:spLocks noGrp="1"/>
          </p:cNvSpPr>
          <p:nvPr>
            <p:ph idx="1"/>
          </p:nvPr>
        </p:nvSpPr>
        <p:spPr>
          <a:xfrm>
            <a:off x="4802393" y="457201"/>
            <a:ext cx="3566160" cy="5410200"/>
          </a:xfrm>
        </p:spPr>
        <p:txBody>
          <a:bodyPr>
            <a:normAutofit/>
          </a:bodyPr>
          <a:lstStyle>
            <a:lvl1pPr>
              <a:defRPr sz="2400"/>
            </a:lvl1pPr>
            <a:lvl2pPr>
              <a:defRPr sz="2200"/>
            </a:lvl2pPr>
            <a:lvl3pPr>
              <a:defRPr sz="2000"/>
            </a:lvl3pPr>
            <a:lvl4pPr>
              <a:defRPr sz="1800"/>
            </a:lvl4pPr>
            <a:lvl5pPr>
              <a:defRPr sz="1800"/>
            </a:lvl5pPr>
            <a:lvl6pPr marL="2173288" indent="-344488">
              <a:defRPr lang="en-US" sz="1800" b="1" kern="1200" dirty="0" smtClean="0">
                <a:solidFill>
                  <a:schemeClr val="tx1"/>
                </a:solidFill>
                <a:effectLst>
                  <a:outerShdw blurRad="101600" dist="63500" dir="2700000" algn="tl" rotWithShape="0">
                    <a:prstClr val="black">
                      <a:alpha val="75000"/>
                    </a:prstClr>
                  </a:outerShdw>
                </a:effectLst>
                <a:latin typeface="+mn-lt"/>
                <a:ea typeface="+mn-ea"/>
                <a:cs typeface="+mn-cs"/>
              </a:defRPr>
            </a:lvl6pPr>
            <a:lvl7pPr marL="2173288" indent="-344488">
              <a:defRPr lang="en-US" sz="1800" b="1" kern="1200" dirty="0" smtClean="0">
                <a:solidFill>
                  <a:schemeClr val="tx1"/>
                </a:solidFill>
                <a:effectLst>
                  <a:outerShdw blurRad="101600" dist="63500" dir="2700000" algn="tl" rotWithShape="0">
                    <a:prstClr val="black">
                      <a:alpha val="75000"/>
                    </a:prstClr>
                  </a:outerShdw>
                </a:effectLst>
                <a:latin typeface="+mn-lt"/>
                <a:ea typeface="+mn-ea"/>
                <a:cs typeface="+mn-cs"/>
              </a:defRPr>
            </a:lvl7pPr>
            <a:lvl8pPr marL="2173288" indent="-344488">
              <a:defRPr lang="en-US" sz="1800" b="1" kern="1200" dirty="0" smtClean="0">
                <a:solidFill>
                  <a:schemeClr val="tx1"/>
                </a:solidFill>
                <a:effectLst>
                  <a:outerShdw blurRad="101600" dist="63500" dir="2700000" algn="tl" rotWithShape="0">
                    <a:prstClr val="black">
                      <a:alpha val="75000"/>
                    </a:prstClr>
                  </a:outerShdw>
                </a:effectLst>
                <a:latin typeface="+mn-lt"/>
                <a:ea typeface="+mn-ea"/>
                <a:cs typeface="+mn-cs"/>
              </a:defRPr>
            </a:lvl8pPr>
            <a:lvl9pPr marL="2173288" indent="-344488">
              <a:defRPr sz="1800" b="1" kern="1200" dirty="0">
                <a:solidFill>
                  <a:schemeClr val="tx1"/>
                </a:solidFill>
                <a:effectLst>
                  <a:outerShdw blurRad="101600" dist="63500" dir="2700000" algn="tl" rotWithShape="0">
                    <a:prstClr val="black">
                      <a:alpha val="75000"/>
                    </a:prstClr>
                  </a:outerShdw>
                </a:effectLst>
                <a:latin typeface="+mn-lt"/>
                <a:ea typeface="+mn-ea"/>
                <a:cs typeface="+mn-cs"/>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Text Placeholder 3"/>
          <p:cNvSpPr>
            <a:spLocks noGrp="1"/>
          </p:cNvSpPr>
          <p:nvPr>
            <p:ph type="body" sz="half" idx="2"/>
          </p:nvPr>
        </p:nvSpPr>
        <p:spPr>
          <a:xfrm>
            <a:off x="779929" y="1828801"/>
            <a:ext cx="3566160" cy="3657600"/>
          </a:xfrm>
        </p:spPr>
        <p:txBody>
          <a:bodyPr>
            <a:normAutofit/>
          </a:bodyPr>
          <a:lstStyle>
            <a:lvl1pPr marL="0" indent="0" algn="ctr">
              <a:spcBef>
                <a:spcPts val="60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18A917-43B5-054D-AC00-3109D9E1D519}" type="datetimeFigureOut">
              <a:rPr lang="en-US" smtClean="0"/>
              <a:t>11/18/2016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FE3989-0BC0-6C42-94AC-1BF51B62C5E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7240" y="457200"/>
            <a:ext cx="3566160" cy="1371600"/>
          </a:xfrm>
        </p:spPr>
        <p:txBody>
          <a:bodyPr anchor="b">
            <a:normAutofit/>
          </a:bodyPr>
          <a:lstStyle>
            <a:lvl1pPr algn="ctr">
              <a:defRPr sz="3600" b="1" kern="1200">
                <a:solidFill>
                  <a:schemeClr val="tx1"/>
                </a:solidFill>
                <a:effectLst>
                  <a:outerShdw blurRad="101600" dist="63500" dir="2700000" algn="tl" rotWithShape="0">
                    <a:prstClr val="black">
                      <a:alpha val="75000"/>
                    </a:prstClr>
                  </a:outerShdw>
                </a:effectLst>
                <a:latin typeface="+mj-lt"/>
                <a:ea typeface="+mj-ea"/>
                <a:cs typeface="+mj-cs"/>
              </a:defRPr>
            </a:lvl1pPr>
          </a:lstStyle>
          <a:p>
            <a:r>
              <a:rPr lang="en-US"/>
              <a:t>Click to edit Master title style</a:t>
            </a:r>
            <a:endParaRPr/>
          </a:p>
        </p:txBody>
      </p:sp>
      <p:sp>
        <p:nvSpPr>
          <p:cNvPr id="3" name="Picture Placeholder 2"/>
          <p:cNvSpPr>
            <a:spLocks noGrp="1"/>
          </p:cNvSpPr>
          <p:nvPr>
            <p:ph type="pic" idx="1"/>
          </p:nvPr>
        </p:nvSpPr>
        <p:spPr>
          <a:xfrm>
            <a:off x="5266765" y="1676400"/>
            <a:ext cx="2975610" cy="2975610"/>
          </a:xfrm>
          <a:prstGeom prst="ellipse">
            <a:avLst/>
          </a:prstGeom>
          <a:solidFill>
            <a:schemeClr val="tx1">
              <a:lumMod val="75000"/>
            </a:schemeClr>
          </a:solidFill>
          <a:ln w="63500">
            <a:solidFill>
              <a:schemeClr val="tx1"/>
            </a:solidFill>
          </a:ln>
          <a:effectLst>
            <a:outerShdw blurRad="254000" dist="152400" dir="5400000" sx="90000" sy="-19000" rotWithShape="0">
              <a:prstClr val="black">
                <a:alpha val="2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a:p>
        </p:txBody>
      </p:sp>
      <p:sp>
        <p:nvSpPr>
          <p:cNvPr id="4" name="Text Placeholder 3"/>
          <p:cNvSpPr>
            <a:spLocks noGrp="1"/>
          </p:cNvSpPr>
          <p:nvPr>
            <p:ph type="body" sz="half" idx="2"/>
          </p:nvPr>
        </p:nvSpPr>
        <p:spPr>
          <a:xfrm>
            <a:off x="777240" y="1828800"/>
            <a:ext cx="3566160" cy="3657600"/>
          </a:xfrm>
        </p:spPr>
        <p:txBody>
          <a:bodyPr vert="horz" lIns="91440" tIns="45720" rIns="91440" bIns="45720" rtlCol="0">
            <a:normAutofit/>
          </a:bodyPr>
          <a:lstStyle>
            <a:lvl1pPr marL="0" indent="0" algn="ctr">
              <a:spcBef>
                <a:spcPts val="600"/>
              </a:spcBef>
              <a:buNone/>
              <a:defRPr sz="2000" b="1" kern="1200">
                <a:solidFill>
                  <a:schemeClr val="tx1"/>
                </a:solidFill>
                <a:effectLst>
                  <a:outerShdw blurRad="101600" dist="63500" dir="2700000" algn="tl" rotWithShape="0">
                    <a:prstClr val="black">
                      <a:alpha val="75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2000"/>
              </a:spcBef>
              <a:buFontTx/>
              <a:buNone/>
            </a:pPr>
            <a:r>
              <a:rPr lang="en-US"/>
              <a:t>Click to edit Master text styles</a:t>
            </a:r>
          </a:p>
        </p:txBody>
      </p:sp>
      <p:sp>
        <p:nvSpPr>
          <p:cNvPr id="5" name="Date Placeholder 4"/>
          <p:cNvSpPr>
            <a:spLocks noGrp="1"/>
          </p:cNvSpPr>
          <p:nvPr>
            <p:ph type="dt" sz="half" idx="10"/>
          </p:nvPr>
        </p:nvSpPr>
        <p:spPr/>
        <p:txBody>
          <a:bodyPr/>
          <a:lstStyle/>
          <a:p>
            <a:fld id="{3118A917-43B5-054D-AC00-3109D9E1D519}" type="datetimeFigureOut">
              <a:rPr lang="en-US" smtClean="0"/>
              <a:t>11/18/2016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FE3989-0BC0-6C42-94AC-1BF51B62C5E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GridOverlay.png"/>
          <p:cNvPicPr>
            <a:picLocks noChangeAspect="1"/>
          </p:cNvPicPr>
          <p:nvPr/>
        </p:nvPicPr>
        <p:blipFill>
          <a:blip r:embed="rId14"/>
          <a:stretch>
            <a:fillRect/>
          </a:stretch>
        </p:blipFill>
        <p:spPr>
          <a:xfrm>
            <a:off x="0" y="0"/>
            <a:ext cx="9144000" cy="6858000"/>
          </a:xfrm>
          <a:prstGeom prst="rect">
            <a:avLst/>
          </a:prstGeom>
          <a:solidFill>
            <a:schemeClr val="bg2">
              <a:lumMod val="60000"/>
              <a:lumOff val="40000"/>
              <a:alpha val="10000"/>
            </a:schemeClr>
          </a:solidFill>
        </p:spPr>
      </p:pic>
      <p:sp>
        <p:nvSpPr>
          <p:cNvPr id="2" name="Title Placeholder 1"/>
          <p:cNvSpPr>
            <a:spLocks noGrp="1"/>
          </p:cNvSpPr>
          <p:nvPr>
            <p:ph type="title"/>
          </p:nvPr>
        </p:nvSpPr>
        <p:spPr>
          <a:xfrm>
            <a:off x="779462" y="107577"/>
            <a:ext cx="7581901" cy="1653988"/>
          </a:xfrm>
          <a:prstGeom prst="rect">
            <a:avLst/>
          </a:prstGeom>
        </p:spPr>
        <p:txBody>
          <a:bodyPr vert="horz" lIns="91440" tIns="45720" rIns="91440" bIns="45720" rtlCol="0" anchor="ctr">
            <a:noAutofit/>
          </a:bodyPr>
          <a:lstStyle/>
          <a:p>
            <a:r>
              <a:rPr lang="en-US"/>
              <a:t>Click to edit Master title style</a:t>
            </a:r>
            <a:endParaRPr/>
          </a:p>
        </p:txBody>
      </p:sp>
      <p:sp>
        <p:nvSpPr>
          <p:cNvPr id="3" name="Text Placeholder 2"/>
          <p:cNvSpPr>
            <a:spLocks noGrp="1"/>
          </p:cNvSpPr>
          <p:nvPr>
            <p:ph type="body" idx="1"/>
          </p:nvPr>
        </p:nvSpPr>
        <p:spPr>
          <a:xfrm>
            <a:off x="779462" y="1882588"/>
            <a:ext cx="7581901" cy="39534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2"/>
          </p:nvPr>
        </p:nvSpPr>
        <p:spPr>
          <a:xfrm>
            <a:off x="6651812" y="6356350"/>
            <a:ext cx="2133600" cy="365125"/>
          </a:xfrm>
          <a:prstGeom prst="rect">
            <a:avLst/>
          </a:prstGeom>
        </p:spPr>
        <p:txBody>
          <a:bodyPr vert="horz" lIns="91440" tIns="45720" rIns="91440" bIns="45720" rtlCol="0" anchor="ctr"/>
          <a:lstStyle>
            <a:lvl1pPr algn="r">
              <a:defRPr sz="1100">
                <a:solidFill>
                  <a:schemeClr val="tx1">
                    <a:tint val="75000"/>
                  </a:schemeClr>
                </a:solidFill>
                <a:effectLst>
                  <a:outerShdw blurRad="101600" dist="63500" dir="2700000" algn="tl" rotWithShape="0">
                    <a:prstClr val="black">
                      <a:alpha val="75000"/>
                    </a:prstClr>
                  </a:outerShdw>
                </a:effectLst>
              </a:defRPr>
            </a:lvl1pPr>
          </a:lstStyle>
          <a:p>
            <a:fld id="{3118A917-43B5-054D-AC00-3109D9E1D519}" type="datetimeFigureOut">
              <a:rPr lang="en-US" smtClean="0"/>
              <a:t>11/18/2016</a:t>
            </a:fld>
            <a:endParaRPr lang="en-US"/>
          </a:p>
        </p:txBody>
      </p:sp>
      <p:sp>
        <p:nvSpPr>
          <p:cNvPr id="5" name="Footer Placeholder 4"/>
          <p:cNvSpPr>
            <a:spLocks noGrp="1"/>
          </p:cNvSpPr>
          <p:nvPr>
            <p:ph type="ftr" sz="quarter" idx="3"/>
          </p:nvPr>
        </p:nvSpPr>
        <p:spPr>
          <a:xfrm>
            <a:off x="354106" y="6356350"/>
            <a:ext cx="2895600" cy="365125"/>
          </a:xfrm>
          <a:prstGeom prst="rect">
            <a:avLst/>
          </a:prstGeom>
        </p:spPr>
        <p:txBody>
          <a:bodyPr vert="horz" lIns="91440" tIns="45720" rIns="91440" bIns="45720" rtlCol="0" anchor="ctr"/>
          <a:lstStyle>
            <a:lvl1pPr algn="l">
              <a:defRPr sz="1100">
                <a:solidFill>
                  <a:schemeClr val="tx1">
                    <a:tint val="75000"/>
                  </a:schemeClr>
                </a:solidFill>
                <a:effectLst>
                  <a:outerShdw blurRad="101600" dist="63500" dir="2700000" algn="tl" rotWithShape="0">
                    <a:prstClr val="black">
                      <a:alpha val="75000"/>
                    </a:prstClr>
                  </a:outerShdw>
                </a:effectLst>
              </a:defRPr>
            </a:lvl1pPr>
          </a:lstStyle>
          <a:p>
            <a:endParaRPr lang="en-US"/>
          </a:p>
        </p:txBody>
      </p:sp>
      <p:sp>
        <p:nvSpPr>
          <p:cNvPr id="6" name="Slide Number Placeholder 5"/>
          <p:cNvSpPr>
            <a:spLocks noGrp="1"/>
          </p:cNvSpPr>
          <p:nvPr>
            <p:ph type="sldNum" sz="quarter" idx="4"/>
          </p:nvPr>
        </p:nvSpPr>
        <p:spPr>
          <a:xfrm>
            <a:off x="4191000" y="6356350"/>
            <a:ext cx="762000" cy="365125"/>
          </a:xfrm>
          <a:prstGeom prst="rect">
            <a:avLst/>
          </a:prstGeom>
        </p:spPr>
        <p:txBody>
          <a:bodyPr vert="horz" lIns="91440" tIns="45720" rIns="91440" bIns="45720" rtlCol="0" anchor="ctr"/>
          <a:lstStyle>
            <a:lvl1pPr algn="ctr">
              <a:defRPr sz="1100">
                <a:solidFill>
                  <a:schemeClr val="tx1">
                    <a:tint val="75000"/>
                  </a:schemeClr>
                </a:solidFill>
                <a:effectLst>
                  <a:outerShdw blurRad="101600" dist="63500" dir="2700000" algn="tl" rotWithShape="0">
                    <a:prstClr val="black">
                      <a:alpha val="75000"/>
                    </a:prstClr>
                  </a:outerShdw>
                </a:effectLst>
              </a:defRPr>
            </a:lvl1pPr>
          </a:lstStyle>
          <a:p>
            <a:fld id="{55FE3989-0BC0-6C42-94AC-1BF51B62C5E1}"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Lst>
  <p:txStyles>
    <p:titleStyle>
      <a:lvl1pPr algn="ctr" defTabSz="914400" rtl="0" eaLnBrk="1" latinLnBrk="0" hangingPunct="1">
        <a:spcBef>
          <a:spcPct val="0"/>
        </a:spcBef>
        <a:buNone/>
        <a:defRPr sz="5600" b="1" kern="1200">
          <a:solidFill>
            <a:schemeClr val="tx1"/>
          </a:solidFill>
          <a:effectLst>
            <a:outerShdw blurRad="101600" dist="63500" dir="2700000" algn="tl" rotWithShape="0">
              <a:prstClr val="black">
                <a:alpha val="75000"/>
              </a:prstClr>
            </a:outerShdw>
          </a:effectLst>
          <a:latin typeface="+mj-lt"/>
          <a:ea typeface="+mj-ea"/>
          <a:cs typeface="+mj-cs"/>
        </a:defRPr>
      </a:lvl1pPr>
    </p:titleStyle>
    <p:bodyStyle>
      <a:lvl1pPr marL="403225" indent="-403225" algn="l" defTabSz="914400" rtl="0" eaLnBrk="1" latinLnBrk="0" hangingPunct="1">
        <a:spcBef>
          <a:spcPts val="2000"/>
        </a:spcBef>
        <a:buFontTx/>
        <a:buBlip>
          <a:blip r:embed="rId15"/>
        </a:buBlip>
        <a:defRPr sz="2400" b="1" kern="1200">
          <a:solidFill>
            <a:schemeClr val="tx1"/>
          </a:solidFill>
          <a:effectLst>
            <a:outerShdw blurRad="101600" dist="63500" dir="2700000" algn="tl" rotWithShape="0">
              <a:prstClr val="black">
                <a:alpha val="75000"/>
              </a:prstClr>
            </a:outerShdw>
          </a:effectLst>
          <a:latin typeface="+mn-lt"/>
          <a:ea typeface="+mn-ea"/>
          <a:cs typeface="+mn-cs"/>
        </a:defRPr>
      </a:lvl1pPr>
      <a:lvl2pPr marL="806450" indent="-403225" algn="l" defTabSz="914400" rtl="0" eaLnBrk="1" latinLnBrk="0" hangingPunct="1">
        <a:spcBef>
          <a:spcPts val="600"/>
        </a:spcBef>
        <a:buFontTx/>
        <a:buBlip>
          <a:blip r:embed="rId15"/>
        </a:buBlip>
        <a:defRPr sz="2200" b="1" kern="1200">
          <a:solidFill>
            <a:schemeClr val="tx1"/>
          </a:solidFill>
          <a:effectLst>
            <a:outerShdw blurRad="101600" dist="63500" dir="2700000" algn="tl" rotWithShape="0">
              <a:prstClr val="black">
                <a:alpha val="75000"/>
              </a:prstClr>
            </a:outerShdw>
          </a:effectLst>
          <a:latin typeface="+mn-lt"/>
          <a:ea typeface="+mn-ea"/>
          <a:cs typeface="+mn-cs"/>
        </a:defRPr>
      </a:lvl2pPr>
      <a:lvl3pPr marL="1143000" indent="-336550" algn="l" defTabSz="914400" rtl="0" eaLnBrk="1" latinLnBrk="0" hangingPunct="1">
        <a:spcBef>
          <a:spcPts val="600"/>
        </a:spcBef>
        <a:buFontTx/>
        <a:buBlip>
          <a:blip r:embed="rId15"/>
        </a:buBlip>
        <a:defRPr sz="2000" b="1" kern="1200">
          <a:solidFill>
            <a:schemeClr val="tx1"/>
          </a:solidFill>
          <a:effectLst>
            <a:outerShdw blurRad="101600" dist="63500" dir="2700000" algn="tl" rotWithShape="0">
              <a:prstClr val="black">
                <a:alpha val="75000"/>
              </a:prstClr>
            </a:outerShdw>
          </a:effectLst>
          <a:latin typeface="+mn-lt"/>
          <a:ea typeface="+mn-ea"/>
          <a:cs typeface="+mn-cs"/>
        </a:defRPr>
      </a:lvl3pPr>
      <a:lvl4pPr marL="1492250" indent="-349250" algn="l" defTabSz="914400" rtl="0" eaLnBrk="1" latinLnBrk="0" hangingPunct="1">
        <a:spcBef>
          <a:spcPts val="600"/>
        </a:spcBef>
        <a:buFontTx/>
        <a:buBlip>
          <a:blip r:embed="rId15"/>
        </a:buBlip>
        <a:defRPr sz="1800" b="1" kern="1200">
          <a:solidFill>
            <a:schemeClr val="tx1"/>
          </a:solidFill>
          <a:effectLst>
            <a:outerShdw blurRad="101600" dist="63500" dir="2700000" algn="tl" rotWithShape="0">
              <a:prstClr val="black">
                <a:alpha val="75000"/>
              </a:prstClr>
            </a:outerShdw>
          </a:effectLst>
          <a:latin typeface="+mn-lt"/>
          <a:ea typeface="+mn-ea"/>
          <a:cs typeface="+mn-cs"/>
        </a:defRPr>
      </a:lvl4pPr>
      <a:lvl5pPr marL="1828800" indent="-336550" algn="l" defTabSz="914400" rtl="0" eaLnBrk="1" latinLnBrk="0" hangingPunct="1">
        <a:spcBef>
          <a:spcPts val="600"/>
        </a:spcBef>
        <a:buFontTx/>
        <a:buBlip>
          <a:blip r:embed="rId15"/>
        </a:buBlip>
        <a:defRPr sz="1800" b="1" kern="1200">
          <a:solidFill>
            <a:schemeClr val="tx1"/>
          </a:solidFill>
          <a:effectLst>
            <a:outerShdw blurRad="101600" dist="63500" dir="2700000" algn="tl" rotWithShape="0">
              <a:prstClr val="black">
                <a:alpha val="75000"/>
              </a:prstClr>
            </a:outerShdw>
          </a:effectLst>
          <a:latin typeface="+mn-lt"/>
          <a:ea typeface="+mn-ea"/>
          <a:cs typeface="+mn-cs"/>
        </a:defRPr>
      </a:lvl5pPr>
      <a:lvl6pPr marL="2173288" indent="-344488" algn="l" defTabSz="914400" rtl="0" eaLnBrk="1" latinLnBrk="0" hangingPunct="1">
        <a:spcBef>
          <a:spcPct val="20000"/>
        </a:spcBef>
        <a:buFontTx/>
        <a:buBlip>
          <a:blip r:embed="rId15"/>
        </a:buBlip>
        <a:defRPr lang="en-US" sz="1800" b="1" kern="1200" dirty="0" smtClean="0">
          <a:solidFill>
            <a:schemeClr val="tx1"/>
          </a:solidFill>
          <a:effectLst>
            <a:outerShdw blurRad="101600" dist="63500" dir="2700000" algn="tl" rotWithShape="0">
              <a:prstClr val="black">
                <a:alpha val="75000"/>
              </a:prstClr>
            </a:outerShdw>
          </a:effectLst>
          <a:latin typeface="+mn-lt"/>
          <a:ea typeface="+mn-ea"/>
          <a:cs typeface="+mn-cs"/>
        </a:defRPr>
      </a:lvl6pPr>
      <a:lvl7pPr marL="2516188" indent="-344488" algn="l" defTabSz="914400" rtl="0" eaLnBrk="1" latinLnBrk="0" hangingPunct="1">
        <a:spcBef>
          <a:spcPct val="20000"/>
        </a:spcBef>
        <a:buFontTx/>
        <a:buBlip>
          <a:blip r:embed="rId15"/>
        </a:buBlip>
        <a:defRPr lang="en-US" sz="1800" b="1" kern="1200" dirty="0" smtClean="0">
          <a:solidFill>
            <a:schemeClr val="tx1"/>
          </a:solidFill>
          <a:effectLst>
            <a:outerShdw blurRad="101600" dist="63500" dir="2700000" algn="tl" rotWithShape="0">
              <a:prstClr val="black">
                <a:alpha val="75000"/>
              </a:prstClr>
            </a:outerShdw>
          </a:effectLst>
          <a:latin typeface="+mn-lt"/>
          <a:ea typeface="+mn-ea"/>
          <a:cs typeface="+mn-cs"/>
        </a:defRPr>
      </a:lvl7pPr>
      <a:lvl8pPr marL="2860675" indent="-344488" algn="l" defTabSz="914400" rtl="0" eaLnBrk="1" latinLnBrk="0" hangingPunct="1">
        <a:spcBef>
          <a:spcPct val="20000"/>
        </a:spcBef>
        <a:buFontTx/>
        <a:buBlip>
          <a:blip r:embed="rId15"/>
        </a:buBlip>
        <a:defRPr lang="en-US" sz="1800" b="1" kern="1200" dirty="0" smtClean="0">
          <a:solidFill>
            <a:schemeClr val="tx1"/>
          </a:solidFill>
          <a:effectLst>
            <a:outerShdw blurRad="101600" dist="63500" dir="2700000" algn="tl" rotWithShape="0">
              <a:prstClr val="black">
                <a:alpha val="75000"/>
              </a:prstClr>
            </a:outerShdw>
          </a:effectLst>
          <a:latin typeface="+mn-lt"/>
          <a:ea typeface="+mn-ea"/>
          <a:cs typeface="+mn-cs"/>
        </a:defRPr>
      </a:lvl8pPr>
      <a:lvl9pPr marL="3205163" indent="-344488" algn="l" defTabSz="914400" rtl="0" eaLnBrk="1" latinLnBrk="0" hangingPunct="1">
        <a:spcBef>
          <a:spcPct val="20000"/>
        </a:spcBef>
        <a:buFontTx/>
        <a:buBlip>
          <a:blip r:embed="rId15"/>
        </a:buBlip>
        <a:defRPr lang="en-US" sz="1800" b="1" kern="1200" dirty="0">
          <a:solidFill>
            <a:schemeClr val="tx1"/>
          </a:solidFill>
          <a:effectLst>
            <a:outerShdw blurRad="101600" dist="63500" dir="2700000" algn="tl" rotWithShape="0">
              <a:prstClr val="black">
                <a:alpha val="75000"/>
              </a:prstClr>
            </a:outerShdw>
          </a:effectLst>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mozilla.github.io/seasponge/#/draw"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Threat Modeling for Enterprise Architecture</a:t>
            </a:r>
            <a:br>
              <a:rPr lang="en-US" dirty="0"/>
            </a:br>
            <a:endParaRPr lang="en-US" dirty="0"/>
          </a:p>
        </p:txBody>
      </p:sp>
      <p:sp>
        <p:nvSpPr>
          <p:cNvPr id="3" name="Subtitle 2"/>
          <p:cNvSpPr>
            <a:spLocks noGrp="1"/>
          </p:cNvSpPr>
          <p:nvPr>
            <p:ph type="subTitle" idx="1"/>
          </p:nvPr>
        </p:nvSpPr>
        <p:spPr/>
        <p:txBody>
          <a:bodyPr/>
          <a:lstStyle/>
          <a:p>
            <a:r>
              <a:rPr lang="en-US" dirty="0"/>
              <a:t>Architecture Design with Security in Mind</a:t>
            </a:r>
          </a:p>
        </p:txBody>
      </p:sp>
    </p:spTree>
    <p:extLst>
      <p:ext uri="{BB962C8B-B14F-4D97-AF65-F5344CB8AC3E}">
        <p14:creationId xmlns:p14="http://schemas.microsoft.com/office/powerpoint/2010/main" val="38723881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STRIDE recap</a:t>
            </a:r>
          </a:p>
        </p:txBody>
      </p:sp>
      <p:sp>
        <p:nvSpPr>
          <p:cNvPr id="3" name="Content Placeholder 2"/>
          <p:cNvSpPr>
            <a:spLocks noGrp="1"/>
          </p:cNvSpPr>
          <p:nvPr>
            <p:ph idx="1"/>
          </p:nvPr>
        </p:nvSpPr>
        <p:spPr/>
        <p:txBody>
          <a:bodyPr>
            <a:normAutofit fontScale="85000" lnSpcReduction="10000"/>
          </a:bodyPr>
          <a:lstStyle/>
          <a:p>
            <a:r>
              <a:rPr lang="en-US" dirty="0"/>
              <a:t>STRIDE- way of </a:t>
            </a:r>
            <a:r>
              <a:rPr lang="en-US" dirty="0" err="1"/>
              <a:t>catergorising</a:t>
            </a:r>
            <a:r>
              <a:rPr lang="en-US" dirty="0"/>
              <a:t> potential threats</a:t>
            </a:r>
          </a:p>
          <a:p>
            <a:r>
              <a:rPr lang="en-US" dirty="0"/>
              <a:t>Spoofing- Impersonating another Person</a:t>
            </a:r>
          </a:p>
          <a:p>
            <a:r>
              <a:rPr lang="en-US" dirty="0"/>
              <a:t>Tampering- </a:t>
            </a:r>
            <a:r>
              <a:rPr lang="en-US" dirty="0" err="1"/>
              <a:t>Unauthorised</a:t>
            </a:r>
            <a:r>
              <a:rPr lang="en-US" dirty="0"/>
              <a:t> alterations</a:t>
            </a:r>
          </a:p>
          <a:p>
            <a:r>
              <a:rPr lang="en-US" dirty="0"/>
              <a:t>Repudiation- Denying claims/unproven action</a:t>
            </a:r>
          </a:p>
          <a:p>
            <a:r>
              <a:rPr lang="en-US" dirty="0"/>
              <a:t>Information disclosure –exposure to unauthorized person/process</a:t>
            </a:r>
          </a:p>
          <a:p>
            <a:r>
              <a:rPr lang="en-US" dirty="0"/>
              <a:t>Denial of Service- Service unavailability</a:t>
            </a:r>
          </a:p>
          <a:p>
            <a:r>
              <a:rPr lang="en-US" dirty="0"/>
              <a:t>Elevation of Privilege- Increasing person/process access level</a:t>
            </a:r>
          </a:p>
        </p:txBody>
      </p:sp>
    </p:spTree>
    <p:extLst>
      <p:ext uri="{BB962C8B-B14F-4D97-AF65-F5344CB8AC3E}">
        <p14:creationId xmlns:p14="http://schemas.microsoft.com/office/powerpoint/2010/main" val="33919175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do we Threat Model?</a:t>
            </a:r>
          </a:p>
        </p:txBody>
      </p:sp>
      <p:sp>
        <p:nvSpPr>
          <p:cNvPr id="3" name="Content Placeholder 2"/>
          <p:cNvSpPr>
            <a:spLocks noGrp="1"/>
          </p:cNvSpPr>
          <p:nvPr>
            <p:ph idx="1"/>
          </p:nvPr>
        </p:nvSpPr>
        <p:spPr/>
        <p:txBody>
          <a:bodyPr>
            <a:normAutofit fontScale="92500" lnSpcReduction="10000"/>
          </a:bodyPr>
          <a:lstStyle/>
          <a:p>
            <a:r>
              <a:rPr lang="en-US" dirty="0"/>
              <a:t>Context of UOA- a few examples</a:t>
            </a:r>
          </a:p>
          <a:p>
            <a:r>
              <a:rPr lang="en-US" dirty="0"/>
              <a:t>Spoofing- someone could access your UOA details by pretending to be you-stealing password or using social engineering</a:t>
            </a:r>
          </a:p>
          <a:p>
            <a:r>
              <a:rPr lang="en-US" dirty="0"/>
              <a:t>Tampering-A flaw in the design could allow someone to intercept and alter information between 2 endpoints-change an C grade to an A+ or vice versa</a:t>
            </a:r>
          </a:p>
          <a:p>
            <a:r>
              <a:rPr lang="en-US" dirty="0"/>
              <a:t>Information Disclosure- A flaw in design could lead to unintended consequences </a:t>
            </a:r>
            <a:r>
              <a:rPr lang="en-US" dirty="0" err="1"/>
              <a:t>ie</a:t>
            </a:r>
            <a:r>
              <a:rPr lang="en-US" dirty="0"/>
              <a:t>: Students being able to view their raw exam marks on Canvas before SSO grade.</a:t>
            </a:r>
          </a:p>
        </p:txBody>
      </p:sp>
    </p:spTree>
    <p:extLst>
      <p:ext uri="{BB962C8B-B14F-4D97-AF65-F5344CB8AC3E}">
        <p14:creationId xmlns:p14="http://schemas.microsoft.com/office/powerpoint/2010/main" val="14254108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Project Goal</a:t>
            </a:r>
          </a:p>
        </p:txBody>
      </p:sp>
      <p:sp>
        <p:nvSpPr>
          <p:cNvPr id="3" name="Content Placeholder 2"/>
          <p:cNvSpPr>
            <a:spLocks noGrp="1"/>
          </p:cNvSpPr>
          <p:nvPr>
            <p:ph idx="1"/>
          </p:nvPr>
        </p:nvSpPr>
        <p:spPr/>
        <p:txBody>
          <a:bodyPr>
            <a:normAutofit fontScale="92500" lnSpcReduction="20000"/>
          </a:bodyPr>
          <a:lstStyle/>
          <a:p>
            <a:r>
              <a:rPr lang="en-US" dirty="0"/>
              <a:t>To create a tool/process that incorporates threat modeling into Enterprise Architecture that can be used by I.T.S and any I.T companies on a wider scope</a:t>
            </a:r>
          </a:p>
          <a:p>
            <a:r>
              <a:rPr lang="en-US" dirty="0"/>
              <a:t>This process will involve having high level designs threat modeled during the early whiteboard/conceptual stages</a:t>
            </a:r>
          </a:p>
          <a:p>
            <a:r>
              <a:rPr lang="en-NZ" dirty="0"/>
              <a:t>By the projects end, we should have a practice that systematically captures threats and can be useful to all security based network teams in a wider context, from the design planning stages, to deployment, to operations delivery where threat modelling can be integrated at all of these stages of the process in order to strengthen network security architecture.</a:t>
            </a: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27712485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Work done so far with I.T.S</a:t>
            </a:r>
          </a:p>
        </p:txBody>
      </p:sp>
      <p:sp>
        <p:nvSpPr>
          <p:cNvPr id="3" name="Content Placeholder 2"/>
          <p:cNvSpPr>
            <a:spLocks noGrp="1"/>
          </p:cNvSpPr>
          <p:nvPr>
            <p:ph idx="1"/>
          </p:nvPr>
        </p:nvSpPr>
        <p:spPr/>
        <p:txBody>
          <a:bodyPr>
            <a:normAutofit fontScale="92500" lnSpcReduction="10000"/>
          </a:bodyPr>
          <a:lstStyle/>
          <a:p>
            <a:r>
              <a:rPr lang="en-US" dirty="0"/>
              <a:t>There are many ways to threat model. </a:t>
            </a:r>
          </a:p>
          <a:p>
            <a:r>
              <a:rPr lang="en-US" dirty="0"/>
              <a:t>Experimenting with different cuts of the threat models, trying to find which one will work best-</a:t>
            </a:r>
          </a:p>
          <a:p>
            <a:r>
              <a:rPr lang="en-US" dirty="0"/>
              <a:t>“All models are wrong, some are useful” (George Box)</a:t>
            </a:r>
          </a:p>
          <a:p>
            <a:r>
              <a:rPr lang="en-US" dirty="0"/>
              <a:t>For this project, I am using the Microsoft threat modeling tool to model the “Final Grading Tool” </a:t>
            </a:r>
          </a:p>
          <a:p>
            <a:r>
              <a:rPr lang="en-US" dirty="0"/>
              <a:t>Perform a STRIDE based gap analysis-comparing what threat model finds with threats found by existing security practices. </a:t>
            </a:r>
          </a:p>
        </p:txBody>
      </p:sp>
    </p:spTree>
    <p:extLst>
      <p:ext uri="{BB962C8B-B14F-4D97-AF65-F5344CB8AC3E}">
        <p14:creationId xmlns:p14="http://schemas.microsoft.com/office/powerpoint/2010/main" val="15697739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Threat Model Criteria</a:t>
            </a:r>
          </a:p>
        </p:txBody>
      </p:sp>
      <p:sp>
        <p:nvSpPr>
          <p:cNvPr id="3" name="Content Placeholder 2"/>
          <p:cNvSpPr>
            <a:spLocks noGrp="1"/>
          </p:cNvSpPr>
          <p:nvPr>
            <p:ph idx="1"/>
          </p:nvPr>
        </p:nvSpPr>
        <p:spPr/>
        <p:txBody>
          <a:bodyPr/>
          <a:lstStyle/>
          <a:p>
            <a:pPr lvl="0"/>
            <a:r>
              <a:rPr lang="en-NZ" dirty="0">
                <a:effectLst/>
              </a:rPr>
              <a:t>a threat model does not introduce non-existant vulnerabilities</a:t>
            </a:r>
          </a:p>
          <a:p>
            <a:pPr lvl="0"/>
            <a:r>
              <a:rPr lang="en-NZ" dirty="0">
                <a:effectLst/>
              </a:rPr>
              <a:t>A threat model improves on security testing </a:t>
            </a:r>
          </a:p>
          <a:p>
            <a:pPr lvl="0"/>
            <a:r>
              <a:rPr lang="en-NZ" dirty="0">
                <a:effectLst/>
              </a:rPr>
              <a:t>A strong threat model identifies security vulnerabilities not tested by security teams and not covered by infrastructure </a:t>
            </a:r>
          </a:p>
          <a:p>
            <a:pPr lvl="0"/>
            <a:endParaRPr lang="en-US" dirty="0"/>
          </a:p>
        </p:txBody>
      </p:sp>
    </p:spTree>
    <p:extLst>
      <p:ext uri="{BB962C8B-B14F-4D97-AF65-F5344CB8AC3E}">
        <p14:creationId xmlns:p14="http://schemas.microsoft.com/office/powerpoint/2010/main" val="38698701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Threat Model Criteria</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5883541"/>
              </p:ext>
            </p:extLst>
          </p:nvPr>
        </p:nvGraphicFramePr>
        <p:xfrm>
          <a:off x="779463" y="1882775"/>
          <a:ext cx="7581900" cy="39528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865442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Work done so far with I.T.S</a:t>
            </a:r>
          </a:p>
        </p:txBody>
      </p:sp>
      <p:sp>
        <p:nvSpPr>
          <p:cNvPr id="5" name="Content Placeholder 4"/>
          <p:cNvSpPr>
            <a:spLocks noGrp="1"/>
          </p:cNvSpPr>
          <p:nvPr>
            <p:ph idx="1"/>
          </p:nvPr>
        </p:nvSpPr>
        <p:spPr/>
        <p:txBody>
          <a:bodyPr>
            <a:normAutofit fontScale="92500" lnSpcReduction="20000"/>
          </a:bodyPr>
          <a:lstStyle/>
          <a:p>
            <a:r>
              <a:rPr lang="en-US" dirty="0"/>
              <a:t>Researched into different types of possible threat models</a:t>
            </a:r>
          </a:p>
          <a:p>
            <a:r>
              <a:rPr lang="en-US" dirty="0"/>
              <a:t>Decided on STRIDE based Microsoft threat modeling tool to trial first</a:t>
            </a:r>
          </a:p>
          <a:p>
            <a:r>
              <a:rPr lang="en-US" dirty="0"/>
              <a:t>Advantages: Does not require specialized security knowledge-Easy for architects to understand and use</a:t>
            </a:r>
          </a:p>
          <a:p>
            <a:r>
              <a:rPr lang="en-US" dirty="0"/>
              <a:t>Once model is built-tool auto-populates threats and categorizes them via STRIDE method</a:t>
            </a:r>
          </a:p>
          <a:p>
            <a:r>
              <a:rPr lang="en-US" dirty="0"/>
              <a:t>Standard mitigations exist for each STRIDE threat so listing bugs via the tool can be done by anyone. Analysis of bugs, however,  will need a security expert</a:t>
            </a:r>
          </a:p>
        </p:txBody>
      </p:sp>
    </p:spTree>
    <p:extLst>
      <p:ext uri="{BB962C8B-B14F-4D97-AF65-F5344CB8AC3E}">
        <p14:creationId xmlns:p14="http://schemas.microsoft.com/office/powerpoint/2010/main" val="17617220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Work done so far with I.T.S</a:t>
            </a:r>
          </a:p>
        </p:txBody>
      </p:sp>
      <p:sp>
        <p:nvSpPr>
          <p:cNvPr id="3" name="Content Placeholder 2"/>
          <p:cNvSpPr>
            <a:spLocks noGrp="1"/>
          </p:cNvSpPr>
          <p:nvPr>
            <p:ph idx="1"/>
          </p:nvPr>
        </p:nvSpPr>
        <p:spPr/>
        <p:txBody>
          <a:bodyPr/>
          <a:lstStyle/>
          <a:p>
            <a:r>
              <a:rPr lang="en-NZ" dirty="0"/>
              <a:t>Threat Modelling the “Final Grading Tool” to evaluate the Microsoft STRIDE based threat model tool</a:t>
            </a:r>
          </a:p>
          <a:p>
            <a:r>
              <a:rPr lang="en-NZ" dirty="0"/>
              <a:t>Threat Modelling is like playing an instrument, it takes time to perfect (Adam </a:t>
            </a:r>
            <a:r>
              <a:rPr lang="en-NZ" dirty="0" err="1"/>
              <a:t>Schostack</a:t>
            </a:r>
            <a:r>
              <a:rPr lang="en-NZ" dirty="0"/>
              <a:t>)</a:t>
            </a:r>
          </a:p>
          <a:p>
            <a:r>
              <a:rPr lang="en-NZ" dirty="0"/>
              <a:t>Have had to create several cuts of the final grading tool, to see which ones fit the criteria of a good threat model- </a:t>
            </a:r>
          </a:p>
          <a:p>
            <a:endParaRPr lang="en-NZ" dirty="0"/>
          </a:p>
        </p:txBody>
      </p:sp>
    </p:spTree>
    <p:extLst>
      <p:ext uri="{BB962C8B-B14F-4D97-AF65-F5344CB8AC3E}">
        <p14:creationId xmlns:p14="http://schemas.microsoft.com/office/powerpoint/2010/main" val="30962715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Threat model Cut of Final Grading Tool</a:t>
            </a:r>
          </a:p>
        </p:txBody>
      </p:sp>
      <p:pic>
        <p:nvPicPr>
          <p:cNvPr id="4" name="Content Placeholder 3"/>
          <p:cNvPicPr>
            <a:picLocks noGrp="1" noChangeAspect="1"/>
          </p:cNvPicPr>
          <p:nvPr>
            <p:ph idx="1"/>
          </p:nvPr>
        </p:nvPicPr>
        <p:blipFill>
          <a:blip r:embed="rId2"/>
          <a:stretch>
            <a:fillRect/>
          </a:stretch>
        </p:blipFill>
        <p:spPr>
          <a:xfrm>
            <a:off x="1639119" y="1882775"/>
            <a:ext cx="5862587" cy="3952875"/>
          </a:xfrm>
        </p:spPr>
      </p:pic>
    </p:spTree>
    <p:extLst>
      <p:ext uri="{BB962C8B-B14F-4D97-AF65-F5344CB8AC3E}">
        <p14:creationId xmlns:p14="http://schemas.microsoft.com/office/powerpoint/2010/main" val="10356280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Closer Look</a:t>
            </a:r>
          </a:p>
        </p:txBody>
      </p:sp>
      <p:pic>
        <p:nvPicPr>
          <p:cNvPr id="4" name="Content Placeholder 3"/>
          <p:cNvPicPr>
            <a:picLocks noGrp="1" noChangeAspect="1"/>
          </p:cNvPicPr>
          <p:nvPr>
            <p:ph idx="1"/>
          </p:nvPr>
        </p:nvPicPr>
        <p:blipFill>
          <a:blip r:embed="rId2"/>
          <a:stretch>
            <a:fillRect/>
          </a:stretch>
        </p:blipFill>
        <p:spPr>
          <a:xfrm>
            <a:off x="779463" y="2641601"/>
            <a:ext cx="7581900" cy="2235200"/>
          </a:xfrm>
        </p:spPr>
      </p:pic>
    </p:spTree>
    <p:extLst>
      <p:ext uri="{BB962C8B-B14F-4D97-AF65-F5344CB8AC3E}">
        <p14:creationId xmlns:p14="http://schemas.microsoft.com/office/powerpoint/2010/main" val="18406802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Brief recap: </a:t>
            </a:r>
          </a:p>
        </p:txBody>
      </p:sp>
      <p:sp>
        <p:nvSpPr>
          <p:cNvPr id="3" name="Content Placeholder 2"/>
          <p:cNvSpPr>
            <a:spLocks noGrp="1"/>
          </p:cNvSpPr>
          <p:nvPr>
            <p:ph idx="1"/>
          </p:nvPr>
        </p:nvSpPr>
        <p:spPr/>
        <p:txBody>
          <a:bodyPr>
            <a:normAutofit lnSpcReduction="10000"/>
          </a:bodyPr>
          <a:lstStyle/>
          <a:p>
            <a:r>
              <a:rPr lang="en-US" dirty="0"/>
              <a:t>Company: I.T.S (Internet Technology Systems)</a:t>
            </a:r>
          </a:p>
          <a:p>
            <a:r>
              <a:rPr lang="en-US" dirty="0"/>
              <a:t>Working with Architecture team who design various solutions designs for the UOA</a:t>
            </a:r>
          </a:p>
          <a:p>
            <a:r>
              <a:rPr lang="en-US" dirty="0"/>
              <a:t>Also working with the Security Team who oversee web security for the UOA</a:t>
            </a:r>
          </a:p>
          <a:p>
            <a:r>
              <a:rPr lang="en-US" dirty="0"/>
              <a:t>Project goal: To create a tool/process that incorporates threat modeling into Enterprise Architecture that can be used by I.T.S and any I.T companies </a:t>
            </a:r>
          </a:p>
        </p:txBody>
      </p:sp>
    </p:spTree>
    <p:extLst>
      <p:ext uri="{BB962C8B-B14F-4D97-AF65-F5344CB8AC3E}">
        <p14:creationId xmlns:p14="http://schemas.microsoft.com/office/powerpoint/2010/main" val="24254985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What have learned after trial and error</a:t>
            </a:r>
          </a:p>
        </p:txBody>
      </p:sp>
      <p:sp>
        <p:nvSpPr>
          <p:cNvPr id="3" name="Content Placeholder 2"/>
          <p:cNvSpPr>
            <a:spLocks noGrp="1"/>
          </p:cNvSpPr>
          <p:nvPr>
            <p:ph idx="1"/>
          </p:nvPr>
        </p:nvSpPr>
        <p:spPr/>
        <p:txBody>
          <a:bodyPr>
            <a:normAutofit fontScale="92500" lnSpcReduction="20000"/>
          </a:bodyPr>
          <a:lstStyle/>
          <a:p>
            <a:r>
              <a:rPr lang="en-NZ" dirty="0"/>
              <a:t>First cut of the threat modelling tool was as close to physical representation of Final grading tool as possible- gave us threats that did not exist which violated our criteria for a good threat model</a:t>
            </a:r>
          </a:p>
          <a:p>
            <a:r>
              <a:rPr lang="en-NZ" dirty="0"/>
              <a:t>After several different cuts, with increasing abstraction added to model, we hoped to make NE threats disappear</a:t>
            </a:r>
          </a:p>
          <a:p>
            <a:r>
              <a:rPr lang="en-NZ" dirty="0"/>
              <a:t>However, the threat model identified a few threats that were not picked up by the security team and not already mitigated for, by the infrastructure</a:t>
            </a:r>
          </a:p>
          <a:p>
            <a:r>
              <a:rPr lang="en-NZ" dirty="0"/>
              <a:t>Concluded that we could have a threshold for number of NE threats in our model and still be a good threat model</a:t>
            </a:r>
          </a:p>
        </p:txBody>
      </p:sp>
    </p:spTree>
    <p:extLst>
      <p:ext uri="{BB962C8B-B14F-4D97-AF65-F5344CB8AC3E}">
        <p14:creationId xmlns:p14="http://schemas.microsoft.com/office/powerpoint/2010/main" val="34414636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2nd cut</a:t>
            </a:r>
          </a:p>
        </p:txBody>
      </p:sp>
      <p:pic>
        <p:nvPicPr>
          <p:cNvPr id="4" name="Content Placeholder 3"/>
          <p:cNvPicPr>
            <a:picLocks noGrp="1" noChangeAspect="1"/>
          </p:cNvPicPr>
          <p:nvPr>
            <p:ph idx="1"/>
          </p:nvPr>
        </p:nvPicPr>
        <p:blipFill>
          <a:blip r:embed="rId2"/>
          <a:stretch>
            <a:fillRect/>
          </a:stretch>
        </p:blipFill>
        <p:spPr>
          <a:xfrm>
            <a:off x="779463" y="2068019"/>
            <a:ext cx="7581900" cy="3582386"/>
          </a:xfrm>
        </p:spPr>
      </p:pic>
    </p:spTree>
    <p:extLst>
      <p:ext uri="{BB962C8B-B14F-4D97-AF65-F5344CB8AC3E}">
        <p14:creationId xmlns:p14="http://schemas.microsoft.com/office/powerpoint/2010/main" val="31724962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3</a:t>
            </a:r>
            <a:r>
              <a:rPr lang="en-NZ" baseline="30000" dirty="0"/>
              <a:t>nd</a:t>
            </a:r>
            <a:r>
              <a:rPr lang="en-NZ" dirty="0"/>
              <a:t> Cut</a:t>
            </a:r>
          </a:p>
        </p:txBody>
      </p:sp>
      <p:pic>
        <p:nvPicPr>
          <p:cNvPr id="4" name="Content Placeholder 3"/>
          <p:cNvPicPr>
            <a:picLocks noGrp="1" noChangeAspect="1"/>
          </p:cNvPicPr>
          <p:nvPr>
            <p:ph idx="1"/>
          </p:nvPr>
        </p:nvPicPr>
        <p:blipFill>
          <a:blip r:embed="rId2"/>
          <a:stretch>
            <a:fillRect/>
          </a:stretch>
        </p:blipFill>
        <p:spPr>
          <a:xfrm>
            <a:off x="779463" y="2215686"/>
            <a:ext cx="7581900" cy="3287052"/>
          </a:xfrm>
        </p:spPr>
      </p:pic>
    </p:spTree>
    <p:extLst>
      <p:ext uri="{BB962C8B-B14F-4D97-AF65-F5344CB8AC3E}">
        <p14:creationId xmlns:p14="http://schemas.microsoft.com/office/powerpoint/2010/main" val="22311501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4</a:t>
            </a:r>
            <a:r>
              <a:rPr lang="en-NZ" baseline="30000" dirty="0"/>
              <a:t>th</a:t>
            </a:r>
            <a:r>
              <a:rPr lang="en-NZ" dirty="0"/>
              <a:t> cut</a:t>
            </a:r>
          </a:p>
        </p:txBody>
      </p:sp>
      <p:pic>
        <p:nvPicPr>
          <p:cNvPr id="6" name="Content Placeholder 5"/>
          <p:cNvPicPr>
            <a:picLocks noGrp="1" noChangeAspect="1"/>
          </p:cNvPicPr>
          <p:nvPr>
            <p:ph idx="1"/>
          </p:nvPr>
        </p:nvPicPr>
        <p:blipFill>
          <a:blip r:embed="rId2"/>
          <a:stretch>
            <a:fillRect/>
          </a:stretch>
        </p:blipFill>
        <p:spPr>
          <a:xfrm>
            <a:off x="779463" y="2225910"/>
            <a:ext cx="7581900" cy="3266605"/>
          </a:xfrm>
        </p:spPr>
      </p:pic>
    </p:spTree>
    <p:extLst>
      <p:ext uri="{BB962C8B-B14F-4D97-AF65-F5344CB8AC3E}">
        <p14:creationId xmlns:p14="http://schemas.microsoft.com/office/powerpoint/2010/main" val="39682153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Plan for Semester 2</a:t>
            </a:r>
          </a:p>
        </p:txBody>
      </p:sp>
      <p:sp>
        <p:nvSpPr>
          <p:cNvPr id="3" name="Content Placeholder 2"/>
          <p:cNvSpPr>
            <a:spLocks noGrp="1"/>
          </p:cNvSpPr>
          <p:nvPr>
            <p:ph idx="1"/>
          </p:nvPr>
        </p:nvSpPr>
        <p:spPr/>
        <p:txBody>
          <a:bodyPr/>
          <a:lstStyle/>
          <a:p>
            <a:r>
              <a:rPr lang="en-US" dirty="0"/>
              <a:t>Further testing of the Microsoft threat modeling tool- experimenting with different cuts to get the model right-or as close as possible</a:t>
            </a:r>
          </a:p>
          <a:p>
            <a:r>
              <a:rPr lang="en-US" dirty="0"/>
              <a:t>Trying other threat model options- DREAD, TRIKE </a:t>
            </a:r>
            <a:r>
              <a:rPr lang="en-US" dirty="0" err="1"/>
              <a:t>etc</a:t>
            </a:r>
            <a:r>
              <a:rPr lang="en-US" dirty="0"/>
              <a:t> and another threat modeling tool - Mozilla </a:t>
            </a:r>
            <a:r>
              <a:rPr lang="en-US" dirty="0" err="1"/>
              <a:t>seasponge</a:t>
            </a:r>
            <a:endParaRPr lang="en-US" dirty="0"/>
          </a:p>
          <a:p>
            <a:pPr marL="0" indent="0">
              <a:buNone/>
            </a:pPr>
            <a:r>
              <a:rPr lang="en-US" dirty="0">
                <a:hlinkClick r:id="rId2"/>
              </a:rPr>
              <a:t>https://mozilla.github.io/seasponge/#/draw</a:t>
            </a:r>
            <a:endParaRPr lang="en-US" dirty="0"/>
          </a:p>
          <a:p>
            <a:pPr marL="0" indent="0">
              <a:buNone/>
            </a:pPr>
            <a:r>
              <a:rPr lang="en-US" dirty="0"/>
              <a:t>If have time I’ll do a quick demonstration of the </a:t>
            </a:r>
            <a:r>
              <a:rPr lang="en-US" dirty="0" err="1"/>
              <a:t>seasponge</a:t>
            </a:r>
            <a:r>
              <a:rPr lang="en-US" dirty="0"/>
              <a:t> tool</a:t>
            </a:r>
          </a:p>
          <a:p>
            <a:endParaRPr lang="en-US" dirty="0"/>
          </a:p>
        </p:txBody>
      </p:sp>
    </p:spTree>
    <p:extLst>
      <p:ext uri="{BB962C8B-B14F-4D97-AF65-F5344CB8AC3E}">
        <p14:creationId xmlns:p14="http://schemas.microsoft.com/office/powerpoint/2010/main" val="15890404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END of presentation</a:t>
            </a:r>
          </a:p>
        </p:txBody>
      </p:sp>
      <p:sp>
        <p:nvSpPr>
          <p:cNvPr id="3" name="Content Placeholder 2"/>
          <p:cNvSpPr>
            <a:spLocks noGrp="1"/>
          </p:cNvSpPr>
          <p:nvPr>
            <p:ph idx="1"/>
          </p:nvPr>
        </p:nvSpPr>
        <p:spPr/>
        <p:txBody>
          <a:bodyPr/>
          <a:lstStyle/>
          <a:p>
            <a:r>
              <a:rPr lang="en-US" dirty="0"/>
              <a:t>This semester I will be doing some security and networking papers to help me with this project-namely- </a:t>
            </a:r>
            <a:r>
              <a:rPr lang="en-US" dirty="0" err="1"/>
              <a:t>Compsci</a:t>
            </a:r>
            <a:r>
              <a:rPr lang="en-US" dirty="0"/>
              <a:t> 726 for security</a:t>
            </a:r>
          </a:p>
          <a:p>
            <a:r>
              <a:rPr lang="en-US" dirty="0"/>
              <a:t>I hope to have shown that threat modeling adds value to the security and architecture design process and achieve the project end goal</a:t>
            </a:r>
          </a:p>
          <a:p>
            <a:r>
              <a:rPr lang="en-US" dirty="0"/>
              <a:t>Thanks for your Time</a:t>
            </a:r>
          </a:p>
          <a:p>
            <a:pPr marL="0" indent="0">
              <a:buNone/>
            </a:pPr>
            <a:endParaRPr lang="en-US" dirty="0"/>
          </a:p>
          <a:p>
            <a:endParaRPr lang="en-US" dirty="0"/>
          </a:p>
        </p:txBody>
      </p:sp>
    </p:spTree>
    <p:extLst>
      <p:ext uri="{BB962C8B-B14F-4D97-AF65-F5344CB8AC3E}">
        <p14:creationId xmlns:p14="http://schemas.microsoft.com/office/powerpoint/2010/main" val="16451434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a:t>
            </a:r>
          </a:p>
        </p:txBody>
      </p:sp>
      <p:sp>
        <p:nvSpPr>
          <p:cNvPr id="3" name="Content Placeholder 2"/>
          <p:cNvSpPr>
            <a:spLocks noGrp="1"/>
          </p:cNvSpPr>
          <p:nvPr>
            <p:ph idx="1"/>
          </p:nvPr>
        </p:nvSpPr>
        <p:spPr>
          <a:xfrm>
            <a:off x="654955" y="1948989"/>
            <a:ext cx="7581901" cy="3953436"/>
          </a:xfrm>
        </p:spPr>
        <p:txBody>
          <a:bodyPr>
            <a:normAutofit fontScale="92500" lnSpcReduction="20000"/>
          </a:bodyPr>
          <a:lstStyle/>
          <a:p>
            <a:r>
              <a:rPr lang="en-US" dirty="0"/>
              <a:t>Project Intro</a:t>
            </a:r>
          </a:p>
          <a:p>
            <a:r>
              <a:rPr lang="en-US" dirty="0"/>
              <a:t>What is threat modeling? </a:t>
            </a:r>
          </a:p>
          <a:p>
            <a:r>
              <a:rPr lang="en-US" dirty="0"/>
              <a:t>Who does threat Modeling?</a:t>
            </a:r>
          </a:p>
          <a:p>
            <a:r>
              <a:rPr lang="en-US" dirty="0"/>
              <a:t>Why do we Threat Model- </a:t>
            </a:r>
            <a:r>
              <a:rPr lang="en-US" dirty="0" err="1"/>
              <a:t>ie</a:t>
            </a:r>
            <a:r>
              <a:rPr lang="en-US" dirty="0"/>
              <a:t>: What is the motivation for threat modeling. What are the business benefits?</a:t>
            </a:r>
          </a:p>
          <a:p>
            <a:r>
              <a:rPr lang="en-US" dirty="0">
                <a:effectLst/>
              </a:rPr>
              <a:t>Project goal- Explain</a:t>
            </a:r>
          </a:p>
          <a:p>
            <a:r>
              <a:rPr lang="en-US" dirty="0">
                <a:effectLst/>
              </a:rPr>
              <a:t>What I’ve done so far with I.T.S</a:t>
            </a:r>
          </a:p>
          <a:p>
            <a:r>
              <a:rPr lang="en-US" dirty="0">
                <a:effectLst/>
              </a:rPr>
              <a:t>Plan for semester 2- what is left to do.</a:t>
            </a:r>
          </a:p>
        </p:txBody>
      </p:sp>
    </p:spTree>
    <p:extLst>
      <p:ext uri="{BB962C8B-B14F-4D97-AF65-F5344CB8AC3E}">
        <p14:creationId xmlns:p14="http://schemas.microsoft.com/office/powerpoint/2010/main" val="15180008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Project Intro</a:t>
            </a:r>
          </a:p>
        </p:txBody>
      </p:sp>
      <p:sp>
        <p:nvSpPr>
          <p:cNvPr id="3" name="Content Placeholder 2"/>
          <p:cNvSpPr>
            <a:spLocks noGrp="1"/>
          </p:cNvSpPr>
          <p:nvPr>
            <p:ph idx="1"/>
          </p:nvPr>
        </p:nvSpPr>
        <p:spPr/>
        <p:txBody>
          <a:bodyPr/>
          <a:lstStyle/>
          <a:p>
            <a:r>
              <a:rPr lang="en-US" dirty="0"/>
              <a:t>Using threat models to create a process that can be used by enterprise architecture to incorporate security into their designs</a:t>
            </a:r>
          </a:p>
          <a:p>
            <a:r>
              <a:rPr lang="en-US" dirty="0"/>
              <a:t>Injecting threat modeling at early stage of a high level solution design to </a:t>
            </a:r>
            <a:r>
              <a:rPr lang="en-US" dirty="0" err="1"/>
              <a:t>maximise</a:t>
            </a:r>
            <a:r>
              <a:rPr lang="en-US" dirty="0"/>
              <a:t> its benefits</a:t>
            </a:r>
          </a:p>
          <a:p>
            <a:r>
              <a:rPr lang="en-US" dirty="0"/>
              <a:t>Whiteboard stage- first draft of design</a:t>
            </a:r>
          </a:p>
        </p:txBody>
      </p:sp>
    </p:spTree>
    <p:extLst>
      <p:ext uri="{BB962C8B-B14F-4D97-AF65-F5344CB8AC3E}">
        <p14:creationId xmlns:p14="http://schemas.microsoft.com/office/powerpoint/2010/main" val="10612091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Threat Modeling?</a:t>
            </a:r>
          </a:p>
        </p:txBody>
      </p:sp>
      <p:sp>
        <p:nvSpPr>
          <p:cNvPr id="3" name="Content Placeholder 2"/>
          <p:cNvSpPr>
            <a:spLocks noGrp="1"/>
          </p:cNvSpPr>
          <p:nvPr>
            <p:ph idx="1"/>
          </p:nvPr>
        </p:nvSpPr>
        <p:spPr/>
        <p:txBody>
          <a:bodyPr/>
          <a:lstStyle/>
          <a:p>
            <a:r>
              <a:rPr lang="en-US" dirty="0"/>
              <a:t>Threat Modeling: A structured approach to identifying, quantifying and addressing potential threats</a:t>
            </a:r>
          </a:p>
          <a:p>
            <a:r>
              <a:rPr lang="en-US" dirty="0"/>
              <a:t>For this project, it helps the architects identify early on where the bugs and vulnerabilities lie within their high level designs so that they can make amendments at an early stage where changes will be inexpensive.</a:t>
            </a:r>
          </a:p>
        </p:txBody>
      </p:sp>
    </p:spTree>
    <p:extLst>
      <p:ext uri="{BB962C8B-B14F-4D97-AF65-F5344CB8AC3E}">
        <p14:creationId xmlns:p14="http://schemas.microsoft.com/office/powerpoint/2010/main" val="4015468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Threat Modeling?</a:t>
            </a:r>
          </a:p>
        </p:txBody>
      </p:sp>
      <p:pic>
        <p:nvPicPr>
          <p:cNvPr id="6" name="Content Placeholder 5" descr="Screen Shot 2016-07-13 at 11.27.47 pm.png"/>
          <p:cNvPicPr>
            <a:picLocks noGrp="1" noChangeAspect="1"/>
          </p:cNvPicPr>
          <p:nvPr>
            <p:ph idx="1"/>
          </p:nvPr>
        </p:nvPicPr>
        <p:blipFill>
          <a:blip r:embed="rId2">
            <a:extLst>
              <a:ext uri="{28A0092B-C50C-407E-A947-70E740481C1C}">
                <a14:useLocalDpi xmlns:a14="http://schemas.microsoft.com/office/drawing/2010/main" val="0"/>
              </a:ext>
            </a:extLst>
          </a:blip>
          <a:srcRect t="11583" b="11583"/>
          <a:stretch>
            <a:fillRect/>
          </a:stretch>
        </p:blipFill>
        <p:spPr>
          <a:xfrm>
            <a:off x="779462" y="1882588"/>
            <a:ext cx="7581901" cy="3953436"/>
          </a:xfrm>
        </p:spPr>
      </p:pic>
    </p:spTree>
    <p:extLst>
      <p:ext uri="{BB962C8B-B14F-4D97-AF65-F5344CB8AC3E}">
        <p14:creationId xmlns:p14="http://schemas.microsoft.com/office/powerpoint/2010/main" val="27538534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does threat Modeling?</a:t>
            </a:r>
          </a:p>
        </p:txBody>
      </p:sp>
      <p:sp>
        <p:nvSpPr>
          <p:cNvPr id="3" name="Content Placeholder 2"/>
          <p:cNvSpPr>
            <a:spLocks noGrp="1"/>
          </p:cNvSpPr>
          <p:nvPr>
            <p:ph idx="1"/>
          </p:nvPr>
        </p:nvSpPr>
        <p:spPr/>
        <p:txBody>
          <a:bodyPr>
            <a:normAutofit fontScale="92500" lnSpcReduction="20000"/>
          </a:bodyPr>
          <a:lstStyle/>
          <a:p>
            <a:r>
              <a:rPr lang="en-US" dirty="0"/>
              <a:t>Everybody Threat models- we do it intuitively on a daily basis</a:t>
            </a:r>
          </a:p>
          <a:p>
            <a:r>
              <a:rPr lang="en-US" dirty="0"/>
              <a:t>Architecture: Think about possible ways intruders could enter </a:t>
            </a:r>
            <a:r>
              <a:rPr lang="en-US" dirty="0" err="1"/>
              <a:t>yr</a:t>
            </a:r>
            <a:r>
              <a:rPr lang="en-US" dirty="0"/>
              <a:t> home.</a:t>
            </a:r>
          </a:p>
          <a:p>
            <a:r>
              <a:rPr lang="en-US" dirty="0"/>
              <a:t>Prioritize Assets to Protect (e.g. TV, Jewelry, Family Heirlooms, Money)</a:t>
            </a:r>
          </a:p>
          <a:p>
            <a:r>
              <a:rPr lang="en-US" dirty="0"/>
              <a:t>Types of attackers: Cat burglars, neighborhood kids, stalkers etc. </a:t>
            </a:r>
          </a:p>
          <a:p>
            <a:r>
              <a:rPr lang="en-US" dirty="0"/>
              <a:t>All the above have an analogous counterpart in the IT world- </a:t>
            </a:r>
            <a:r>
              <a:rPr lang="en-US" dirty="0" err="1"/>
              <a:t>ie</a:t>
            </a:r>
            <a:r>
              <a:rPr lang="en-US" dirty="0"/>
              <a:t>: Architecture web design and Security</a:t>
            </a:r>
          </a:p>
        </p:txBody>
      </p:sp>
    </p:spTree>
    <p:extLst>
      <p:ext uri="{BB962C8B-B14F-4D97-AF65-F5344CB8AC3E}">
        <p14:creationId xmlns:p14="http://schemas.microsoft.com/office/powerpoint/2010/main" val="19653090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Three Pigs and the big bad wolf</a:t>
            </a:r>
          </a:p>
        </p:txBody>
      </p:sp>
      <p:sp>
        <p:nvSpPr>
          <p:cNvPr id="3" name="Content Placeholder 2"/>
          <p:cNvSpPr>
            <a:spLocks noGrp="1"/>
          </p:cNvSpPr>
          <p:nvPr>
            <p:ph idx="1"/>
          </p:nvPr>
        </p:nvSpPr>
        <p:spPr/>
        <p:txBody>
          <a:bodyPr>
            <a:normAutofit fontScale="85000" lnSpcReduction="20000"/>
          </a:bodyPr>
          <a:lstStyle/>
          <a:p>
            <a:r>
              <a:rPr lang="en-US" dirty="0"/>
              <a:t>Quick analogy for how threat modeling is relevant for Enterprise Architecture Design</a:t>
            </a:r>
          </a:p>
          <a:p>
            <a:r>
              <a:rPr lang="en-US" dirty="0"/>
              <a:t>Think of Three pigs as web architects-Think of big bad wolf as threat/hacker or vulnerability to system</a:t>
            </a:r>
          </a:p>
          <a:p>
            <a:r>
              <a:rPr lang="en-US" dirty="0"/>
              <a:t>Each pig built house with the design goal in mind- provide roof over head-place to live-they all succeed in this goal</a:t>
            </a:r>
          </a:p>
          <a:p>
            <a:r>
              <a:rPr lang="en-US" dirty="0"/>
              <a:t>But only one pig designed house with security in mind also!! </a:t>
            </a:r>
          </a:p>
          <a:p>
            <a:r>
              <a:rPr lang="en-US" dirty="0"/>
              <a:t>In another version of the story, the pigs with the straw house and stick house get security advice to build a gate and reinforce their walls, but they’ve already built the house and chosen the location so these changes are now expensive.</a:t>
            </a:r>
          </a:p>
        </p:txBody>
      </p:sp>
    </p:spTree>
    <p:extLst>
      <p:ext uri="{BB962C8B-B14F-4D97-AF65-F5344CB8AC3E}">
        <p14:creationId xmlns:p14="http://schemas.microsoft.com/office/powerpoint/2010/main" val="15607505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do we threat model?</a:t>
            </a:r>
          </a:p>
        </p:txBody>
      </p:sp>
      <p:sp>
        <p:nvSpPr>
          <p:cNvPr id="3" name="Content Placeholder 2"/>
          <p:cNvSpPr>
            <a:spLocks noGrp="1"/>
          </p:cNvSpPr>
          <p:nvPr>
            <p:ph idx="1"/>
          </p:nvPr>
        </p:nvSpPr>
        <p:spPr/>
        <p:txBody>
          <a:bodyPr>
            <a:normAutofit fontScale="92500" lnSpcReduction="20000"/>
          </a:bodyPr>
          <a:lstStyle/>
          <a:p>
            <a:r>
              <a:rPr lang="en-US" dirty="0"/>
              <a:t>1) Identify and mitigate issues early in the development stages-</a:t>
            </a:r>
          </a:p>
          <a:p>
            <a:r>
              <a:rPr lang="en-US" dirty="0"/>
              <a:t>-Avoid misunderstanding </a:t>
            </a:r>
            <a:r>
              <a:rPr lang="en-US" dirty="0" err="1"/>
              <a:t>cust</a:t>
            </a:r>
            <a:r>
              <a:rPr lang="en-US" dirty="0"/>
              <a:t> requirements</a:t>
            </a:r>
          </a:p>
          <a:p>
            <a:r>
              <a:rPr lang="en-US" dirty="0"/>
              <a:t>-Might be hard/impossible/expensive to fix later</a:t>
            </a:r>
          </a:p>
          <a:p>
            <a:r>
              <a:rPr lang="en-US" dirty="0"/>
              <a:t>2) Explore implications of design decisions-</a:t>
            </a:r>
          </a:p>
          <a:p>
            <a:r>
              <a:rPr lang="en-US" dirty="0"/>
              <a:t>3) Build mitigations into the design, not afterwards, where you’d rely on expensive security patches </a:t>
            </a:r>
            <a:r>
              <a:rPr lang="en-US" dirty="0" err="1"/>
              <a:t>etc</a:t>
            </a:r>
            <a:endParaRPr lang="en-US" dirty="0"/>
          </a:p>
          <a:p>
            <a:r>
              <a:rPr lang="en-US" dirty="0"/>
              <a:t>However-Threat modeling does not guarantee your system is 100% secure</a:t>
            </a:r>
          </a:p>
        </p:txBody>
      </p:sp>
    </p:spTree>
    <p:extLst>
      <p:ext uri="{BB962C8B-B14F-4D97-AF65-F5344CB8AC3E}">
        <p14:creationId xmlns:p14="http://schemas.microsoft.com/office/powerpoint/2010/main" val="375315237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bit">
  <a:themeElements>
    <a:clrScheme name="Orbit">
      <a:dk1>
        <a:srgbClr val="000000"/>
      </a:dk1>
      <a:lt1>
        <a:srgbClr val="FFFFFF"/>
      </a:lt1>
      <a:dk2>
        <a:srgbClr val="7C9BA5"/>
      </a:dk2>
      <a:lt2>
        <a:srgbClr val="C1D0CA"/>
      </a:lt2>
      <a:accent1>
        <a:srgbClr val="F2D908"/>
      </a:accent1>
      <a:accent2>
        <a:srgbClr val="9DE61E"/>
      </a:accent2>
      <a:accent3>
        <a:srgbClr val="0D8BE6"/>
      </a:accent3>
      <a:accent4>
        <a:srgbClr val="C61B1B"/>
      </a:accent4>
      <a:accent5>
        <a:srgbClr val="E26F08"/>
      </a:accent5>
      <a:accent6>
        <a:srgbClr val="8D35D1"/>
      </a:accent6>
      <a:hlink>
        <a:srgbClr val="ECBF0B"/>
      </a:hlink>
      <a:folHlink>
        <a:srgbClr val="F4E5A8"/>
      </a:folHlink>
    </a:clrScheme>
    <a:fontScheme name="Orbit">
      <a:majorFont>
        <a:latin typeface="Candara"/>
        <a:ea typeface=""/>
        <a:cs typeface=""/>
        <a:font script="Jpan" typeface="ＭＳ Ｐゴシック"/>
        <a:font script="Hans" typeface="宋体"/>
        <a:font script="Hant" typeface="新細明體"/>
      </a:majorFont>
      <a:minorFont>
        <a:latin typeface="Candara"/>
        <a:ea typeface=""/>
        <a:cs typeface=""/>
        <a:font script="Jpan" typeface="ＭＳ Ｐゴシック"/>
        <a:font script="Hans" typeface="宋体"/>
        <a:font script="Hant" typeface="新細明體"/>
      </a:minorFont>
    </a:fontScheme>
    <a:fmtScheme name="Orbit">
      <a:fillStyleLst>
        <a:solidFill>
          <a:schemeClr val="phClr"/>
        </a:solidFill>
        <a:solidFill>
          <a:schemeClr val="phClr">
            <a:shade val="80000"/>
          </a:schemeClr>
        </a:solidFill>
        <a:gradFill rotWithShape="1">
          <a:gsLst>
            <a:gs pos="0">
              <a:schemeClr val="phClr">
                <a:shade val="30000"/>
                <a:satMod val="100000"/>
              </a:schemeClr>
            </a:gs>
            <a:gs pos="80000">
              <a:schemeClr val="phClr">
                <a:shade val="90000"/>
                <a:satMod val="100000"/>
              </a:schemeClr>
            </a:gs>
            <a:gs pos="100000">
              <a:schemeClr val="phClr">
                <a:tint val="90000"/>
                <a:shade val="100000"/>
                <a:satMod val="150000"/>
              </a:schemeClr>
            </a:gs>
          </a:gsLst>
          <a:lin ang="16200000" scaled="0"/>
        </a:gradFill>
      </a:fillStyleLst>
      <a:lnStyleLst>
        <a:ln w="12700" cap="flat" cmpd="sng" algn="ctr">
          <a:solidFill>
            <a:schemeClr val="phClr">
              <a:shade val="95000"/>
              <a:satMod val="105000"/>
            </a:schemeClr>
          </a:solidFill>
          <a:prstDash val="solid"/>
        </a:ln>
        <a:ln w="31750" cap="flat" cmpd="sng" algn="ctr">
          <a:solidFill>
            <a:schemeClr val="phClr">
              <a:shade val="90000"/>
            </a:schemeClr>
          </a:solidFill>
          <a:prstDash val="solid"/>
        </a:ln>
        <a:ln w="76200" cap="flat" cmpd="sng" algn="ctr">
          <a:solidFill>
            <a:schemeClr val="phClr"/>
          </a:solidFill>
          <a:prstDash val="solid"/>
        </a:ln>
      </a:lnStyleLst>
      <a:effectStyleLst>
        <a:effectStyle>
          <a:effectLst/>
        </a:effectStyle>
        <a:effectStyle>
          <a:effectLst>
            <a:outerShdw blurRad="228600" dist="38100" dir="5400000" sx="104000" sy="104000" algn="ctr" rotWithShape="0">
              <a:srgbClr val="000000">
                <a:alpha val="80000"/>
              </a:srgbClr>
            </a:outerShdw>
          </a:effectLst>
        </a:effectStyle>
        <a:effectStyle>
          <a:effectLst>
            <a:outerShdw blurRad="317500" dist="381000" dir="5400000" sx="90000" sy="20000" rotWithShape="0">
              <a:srgbClr val="000000">
                <a:alpha val="40000"/>
              </a:srgbClr>
            </a:outerShdw>
          </a:effectLst>
          <a:scene3d>
            <a:camera prst="orthographicFront">
              <a:rot lat="0" lon="0" rev="0"/>
            </a:camera>
            <a:lightRig rig="balanced" dir="t"/>
          </a:scene3d>
          <a:sp3d prstMaterial="metal">
            <a:bevelT w="254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lin ang="5400000" scaled="0"/>
        </a:gradFill>
        <a:blipFill rotWithShape="1">
          <a:blip xmlns:r="http://schemas.openxmlformats.org/officeDocument/2006/relationships" r:embed="rId1">
            <a:duotone>
              <a:schemeClr val="phClr">
                <a:shade val="1000"/>
                <a:lumMod val="80000"/>
              </a:schemeClr>
              <a:schemeClr val="phClr">
                <a:satMod val="360000"/>
                <a:lumMod val="14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Orbit.thmx</Template>
  <TotalTime>5482</TotalTime>
  <Words>1219</Words>
  <Application>Microsoft Office PowerPoint</Application>
  <PresentationFormat>On-screen Show (4:3)</PresentationFormat>
  <Paragraphs>104</Paragraphs>
  <Slides>25</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25</vt:i4>
      </vt:variant>
    </vt:vector>
  </HeadingPairs>
  <TitlesOfParts>
    <vt:vector size="27" baseType="lpstr">
      <vt:lpstr>Candara</vt:lpstr>
      <vt:lpstr>Orbit</vt:lpstr>
      <vt:lpstr>Threat Modeling for Enterprise Architecture </vt:lpstr>
      <vt:lpstr>Brief recap: </vt:lpstr>
      <vt:lpstr>Agenda:</vt:lpstr>
      <vt:lpstr>Project Intro</vt:lpstr>
      <vt:lpstr>What is Threat Modeling?</vt:lpstr>
      <vt:lpstr>What is Threat Modeling?</vt:lpstr>
      <vt:lpstr>Who does threat Modeling?</vt:lpstr>
      <vt:lpstr>Three Pigs and the big bad wolf</vt:lpstr>
      <vt:lpstr>Why do we threat model?</vt:lpstr>
      <vt:lpstr>STRIDE recap</vt:lpstr>
      <vt:lpstr>Why do we Threat Model?</vt:lpstr>
      <vt:lpstr>Project Goal</vt:lpstr>
      <vt:lpstr>Work done so far with I.T.S</vt:lpstr>
      <vt:lpstr>Threat Model Criteria</vt:lpstr>
      <vt:lpstr>Threat Model Criteria</vt:lpstr>
      <vt:lpstr>Work done so far with I.T.S</vt:lpstr>
      <vt:lpstr>Work done so far with I.T.S</vt:lpstr>
      <vt:lpstr>Threat model Cut of Final Grading Tool</vt:lpstr>
      <vt:lpstr>Closer Look</vt:lpstr>
      <vt:lpstr>What have learned after trial and error</vt:lpstr>
      <vt:lpstr>2nd cut</vt:lpstr>
      <vt:lpstr>3nd Cut</vt:lpstr>
      <vt:lpstr>4th cut</vt:lpstr>
      <vt:lpstr>Plan for Semester 2</vt:lpstr>
      <vt:lpstr>END of presentation</vt:lpstr>
    </vt:vector>
  </TitlesOfParts>
  <Company>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Threat Modeling for Enterprise Architecture</dc:title>
  <dc:creator>Guest User</dc:creator>
  <cp:lastModifiedBy>Fuli Fuli</cp:lastModifiedBy>
  <cp:revision>74</cp:revision>
  <dcterms:created xsi:type="dcterms:W3CDTF">2016-07-10T09:03:33Z</dcterms:created>
  <dcterms:modified xsi:type="dcterms:W3CDTF">2016-11-18T09:50:59Z</dcterms:modified>
</cp:coreProperties>
</file>